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278" r:id="rId2"/>
    <p:sldId id="311" r:id="rId3"/>
    <p:sldId id="353" r:id="rId4"/>
    <p:sldId id="313" r:id="rId5"/>
    <p:sldId id="327" r:id="rId6"/>
    <p:sldId id="314" r:id="rId7"/>
    <p:sldId id="316" r:id="rId8"/>
    <p:sldId id="328" r:id="rId9"/>
    <p:sldId id="329" r:id="rId10"/>
    <p:sldId id="352" r:id="rId11"/>
    <p:sldId id="330" r:id="rId12"/>
    <p:sldId id="318" r:id="rId13"/>
    <p:sldId id="333" r:id="rId14"/>
    <p:sldId id="321" r:id="rId15"/>
    <p:sldId id="334" r:id="rId16"/>
    <p:sldId id="335" r:id="rId17"/>
    <p:sldId id="341" r:id="rId18"/>
    <p:sldId id="337" r:id="rId19"/>
    <p:sldId id="320" r:id="rId20"/>
    <p:sldId id="358" r:id="rId21"/>
    <p:sldId id="324" r:id="rId22"/>
    <p:sldId id="326" r:id="rId23"/>
    <p:sldId id="269"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Govern, Cindy, CIV,DSS" initials="C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FF"/>
    <a:srgbClr val="66CC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26" autoAdjust="0"/>
    <p:restoredTop sz="97000" autoAdjust="0"/>
  </p:normalViewPr>
  <p:slideViewPr>
    <p:cSldViewPr>
      <p:cViewPr varScale="1">
        <p:scale>
          <a:sx n="128" d="100"/>
          <a:sy n="128" d="100"/>
        </p:scale>
        <p:origin x="75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356"/>
    </p:cViewPr>
  </p:sorterViewPr>
  <p:notesViewPr>
    <p:cSldViewPr>
      <p:cViewPr varScale="1">
        <p:scale>
          <a:sx n="68" d="100"/>
          <a:sy n="68" d="100"/>
        </p:scale>
        <p:origin x="-325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2E88BB8-CC9A-4307-9744-1A42B28F7455}" type="datetimeFigureOut">
              <a:rPr lang="en-US" smtClean="0"/>
              <a:t>1/21/2016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AC0F507-4F3E-4CD6-A00A-862C8DE3A799}" type="slidenum">
              <a:rPr lang="en-US" smtClean="0"/>
              <a:t>‹#›</a:t>
            </a:fld>
            <a:endParaRPr lang="en-US"/>
          </a:p>
        </p:txBody>
      </p:sp>
    </p:spTree>
    <p:extLst>
      <p:ext uri="{BB962C8B-B14F-4D97-AF65-F5344CB8AC3E}">
        <p14:creationId xmlns:p14="http://schemas.microsoft.com/office/powerpoint/2010/main" val="1424560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240C9A3-49B4-4A0F-8CEC-28E74193C9DD}" type="datetimeFigureOut">
              <a:rPr lang="en-US" smtClean="0"/>
              <a:t>1/21/2016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67D2754-7CD9-48EF-85B4-662B80ECFA8E}" type="slidenum">
              <a:rPr lang="en-US" smtClean="0"/>
              <a:t>‹#›</a:t>
            </a:fld>
            <a:endParaRPr lang="en-US"/>
          </a:p>
        </p:txBody>
      </p:sp>
    </p:spTree>
    <p:extLst>
      <p:ext uri="{BB962C8B-B14F-4D97-AF65-F5344CB8AC3E}">
        <p14:creationId xmlns:p14="http://schemas.microsoft.com/office/powerpoint/2010/main" val="390003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7D2754-7CD9-48EF-85B4-662B80ECFA8E}" type="slidenum">
              <a:rPr lang="en-US" smtClean="0"/>
              <a:t>1</a:t>
            </a:fld>
            <a:endParaRPr lang="en-US"/>
          </a:p>
        </p:txBody>
      </p:sp>
    </p:spTree>
    <p:extLst>
      <p:ext uri="{BB962C8B-B14F-4D97-AF65-F5344CB8AC3E}">
        <p14:creationId xmlns:p14="http://schemas.microsoft.com/office/powerpoint/2010/main" val="2264324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Shutterstock: 88280167</a:t>
            </a:r>
          </a:p>
          <a:p>
            <a:r>
              <a:rPr lang="en-US" dirty="0" smtClean="0"/>
              <a:t>Script:</a:t>
            </a:r>
            <a:r>
              <a:rPr lang="en-US" dirty="0"/>
              <a:t> When Bob has finished his inquiry, he completes a final report that: </a:t>
            </a:r>
          </a:p>
          <a:p>
            <a:pPr defTabSz="927659">
              <a:defRPr/>
            </a:pPr>
            <a:r>
              <a:rPr lang="en-US" dirty="0"/>
              <a:t>-Presents essential facts and a summary of the inquiry.  </a:t>
            </a:r>
          </a:p>
          <a:p>
            <a:pPr defTabSz="927659">
              <a:defRPr/>
            </a:pPr>
            <a:r>
              <a:rPr lang="en-US" dirty="0"/>
              <a:t>-Provides a complete description of all circumstances that lead to the violation</a:t>
            </a:r>
          </a:p>
          <a:p>
            <a:pPr defTabSz="927659">
              <a:defRPr/>
            </a:pPr>
            <a:r>
              <a:rPr lang="en-US" dirty="0"/>
              <a:t>-Corrective actions taken to protect classified information and to prevent a reoccurrence</a:t>
            </a:r>
          </a:p>
          <a:p>
            <a:pPr defTabSz="927659">
              <a:defRPr/>
            </a:pPr>
            <a:r>
              <a:rPr lang="en-US" dirty="0"/>
              <a:t>-A conclusion outlining the resolution of the violation, including information used to arrive at his specific determination (loss, compromise, suspected compromise, no compromise)</a:t>
            </a:r>
          </a:p>
          <a:p>
            <a:pPr defTabSz="927659">
              <a:defRPr/>
            </a:pPr>
            <a:r>
              <a:rPr lang="en-US" dirty="0"/>
              <a:t>-A determination of culpability for any individual deemed culpable for the violation</a:t>
            </a:r>
          </a:p>
          <a:p>
            <a:pPr defTabSz="927659">
              <a:defRPr/>
            </a:pPr>
            <a:endParaRPr lang="en-US" dirty="0"/>
          </a:p>
          <a:p>
            <a:pPr defTabSz="927659">
              <a:defRPr/>
            </a:pPr>
            <a:r>
              <a:rPr lang="en-US" dirty="0"/>
              <a:t>A sample final report is included in the ISOM and can be provided to the FSO as a guide for formatting.  CDSE has also produced a job aid for security violations which can be provided and includes additional details about the process. </a:t>
            </a:r>
          </a:p>
          <a:p>
            <a:pPr marL="173936" indent="-173936">
              <a:buFontTx/>
              <a:buChar char="-"/>
            </a:pPr>
            <a:endParaRPr lang="en-US" dirty="0"/>
          </a:p>
          <a:p>
            <a:r>
              <a:rPr lang="en-US" dirty="0"/>
              <a:t>Back to the example: Bob submits his final report to Sharon, who reviews the final report and completes several actions to process it.</a:t>
            </a:r>
          </a:p>
        </p:txBody>
      </p:sp>
      <p:sp>
        <p:nvSpPr>
          <p:cNvPr id="4" name="Slide Number Placeholder 3"/>
          <p:cNvSpPr>
            <a:spLocks noGrp="1"/>
          </p:cNvSpPr>
          <p:nvPr>
            <p:ph type="sldNum" sz="quarter" idx="10"/>
          </p:nvPr>
        </p:nvSpPr>
        <p:spPr/>
        <p:txBody>
          <a:bodyPr/>
          <a:lstStyle/>
          <a:p>
            <a:fld id="{3385ECD5-784E-4765-88ED-9B432E85A1D8}" type="slidenum">
              <a:rPr lang="en-US" smtClean="0"/>
              <a:t>18</a:t>
            </a:fld>
            <a:endParaRPr lang="en-US" dirty="0"/>
          </a:p>
        </p:txBody>
      </p:sp>
    </p:spTree>
    <p:extLst>
      <p:ext uri="{BB962C8B-B14F-4D97-AF65-F5344CB8AC3E}">
        <p14:creationId xmlns:p14="http://schemas.microsoft.com/office/powerpoint/2010/main" val="2430589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Shutterstock</a:t>
            </a:r>
            <a:r>
              <a:rPr lang="en-US" dirty="0" smtClean="0"/>
              <a:t>: 34468900, overlaid with </a:t>
            </a:r>
            <a:r>
              <a:rPr lang="en-US" dirty="0" err="1" smtClean="0"/>
              <a:t>Shutterstock</a:t>
            </a:r>
            <a:r>
              <a:rPr lang="en-US" dirty="0" smtClean="0"/>
              <a:t>:</a:t>
            </a:r>
          </a:p>
          <a:p>
            <a:r>
              <a:rPr lang="en-US" dirty="0" smtClean="0"/>
              <a:t>Script: </a:t>
            </a:r>
          </a:p>
          <a:p>
            <a:r>
              <a:rPr lang="en-US" dirty="0" smtClean="0"/>
              <a:t>Lets start</a:t>
            </a:r>
            <a:r>
              <a:rPr lang="en-US" baseline="0" dirty="0" smtClean="0"/>
              <a:t> with the basics.  W</a:t>
            </a:r>
            <a:r>
              <a:rPr lang="en-US" dirty="0" smtClean="0"/>
              <a:t>hy</a:t>
            </a:r>
            <a:r>
              <a:rPr lang="en-US" baseline="0" dirty="0" smtClean="0"/>
              <a:t> do we even care about security violations? Why do we need a solid process for handling security violations? Well, think about what can happen when classified information is compromised.  What are some of the consequences of security violations? Please type your answers into chat. </a:t>
            </a:r>
          </a:p>
          <a:p>
            <a:r>
              <a:rPr lang="en-US" baseline="0" dirty="0" smtClean="0"/>
              <a:t>&lt;Read off some of the answers in chat to highlight the consequences. Then click to build on bullets.&gt;</a:t>
            </a:r>
          </a:p>
          <a:p>
            <a:endParaRPr lang="en-US" baseline="0" dirty="0" smtClean="0"/>
          </a:p>
          <a:p>
            <a:r>
              <a:rPr lang="en-US" baseline="0" dirty="0" smtClean="0"/>
              <a:t>A security violation when security has failed and the information that we strive to protect </a:t>
            </a:r>
            <a:r>
              <a:rPr lang="en-US" baseline="0" dirty="0" err="1" smtClean="0"/>
              <a:t>comprimised</a:t>
            </a:r>
            <a:r>
              <a:rPr lang="en-US" baseline="0" dirty="0" smtClean="0"/>
              <a:t>.  The security violation process we’re going to go through today can help to reduce the risks when there is a security violation and help to eliminate these types of issues, ultimately improving our national security.</a:t>
            </a:r>
            <a:r>
              <a:rPr lang="en-US" baseline="0" dirty="0" smtClean="0">
                <a:solidFill>
                  <a:srgbClr val="FF0000"/>
                </a:solidFill>
              </a:rPr>
              <a:t> </a:t>
            </a:r>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3385ECD5-784E-4765-88ED-9B432E85A1D8}" type="slidenum">
              <a:rPr lang="en-US" smtClean="0"/>
              <a:t>22</a:t>
            </a:fld>
            <a:endParaRPr lang="en-US" dirty="0"/>
          </a:p>
        </p:txBody>
      </p:sp>
    </p:spTree>
    <p:extLst>
      <p:ext uri="{BB962C8B-B14F-4D97-AF65-F5344CB8AC3E}">
        <p14:creationId xmlns:p14="http://schemas.microsoft.com/office/powerpoint/2010/main" val="1091319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7D2754-7CD9-48EF-85B4-662B80ECFA8E}" type="slidenum">
              <a:rPr lang="en-US" smtClean="0"/>
              <a:t>23</a:t>
            </a:fld>
            <a:endParaRPr lang="en-US"/>
          </a:p>
        </p:txBody>
      </p:sp>
    </p:spTree>
    <p:extLst>
      <p:ext uri="{BB962C8B-B14F-4D97-AF65-F5344CB8AC3E}">
        <p14:creationId xmlns:p14="http://schemas.microsoft.com/office/powerpoint/2010/main" val="4235867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Shutterstock: #184837817 </a:t>
            </a:r>
          </a:p>
          <a:p>
            <a:r>
              <a:rPr lang="en-US" dirty="0" smtClean="0"/>
              <a:t>Script: Once a security violation has been identified, DSS’s main goal is to mitigate, or assist industry in mitigating the risk to classified information. So, we ensure that a thorough inquiry is conducted to determine the root causes of the violation and to ensure that classified information is protected</a:t>
            </a:r>
            <a:r>
              <a:rPr lang="en-US" baseline="0" dirty="0" smtClean="0"/>
              <a:t>.  Here are some of the questions we’ll need to get answered during that inquiry.</a:t>
            </a:r>
            <a:endParaRPr lang="en-US" dirty="0"/>
          </a:p>
        </p:txBody>
      </p:sp>
      <p:sp>
        <p:nvSpPr>
          <p:cNvPr id="4" name="Slide Number Placeholder 3"/>
          <p:cNvSpPr>
            <a:spLocks noGrp="1"/>
          </p:cNvSpPr>
          <p:nvPr>
            <p:ph type="sldNum" sz="quarter" idx="10"/>
          </p:nvPr>
        </p:nvSpPr>
        <p:spPr/>
        <p:txBody>
          <a:bodyPr/>
          <a:lstStyle/>
          <a:p>
            <a:fld id="{3385ECD5-784E-4765-88ED-9B432E85A1D8}" type="slidenum">
              <a:rPr lang="en-US" smtClean="0"/>
              <a:t>5</a:t>
            </a:fld>
            <a:endParaRPr lang="en-US" dirty="0"/>
          </a:p>
        </p:txBody>
      </p:sp>
    </p:spTree>
    <p:extLst>
      <p:ext uri="{BB962C8B-B14F-4D97-AF65-F5344CB8AC3E}">
        <p14:creationId xmlns:p14="http://schemas.microsoft.com/office/powerpoint/2010/main" val="3485540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659">
              <a:defRPr/>
            </a:pPr>
            <a:r>
              <a:rPr lang="en-US" dirty="0" smtClean="0"/>
              <a:t>Shutterstock: 54052987 and 88280167</a:t>
            </a:r>
          </a:p>
          <a:p>
            <a:r>
              <a:rPr lang="en-US" dirty="0" smtClean="0"/>
              <a:t>&lt;Be sure to put ISOM7 and Security</a:t>
            </a:r>
            <a:r>
              <a:rPr lang="en-US" baseline="0" dirty="0" smtClean="0"/>
              <a:t> Violation Quick Reference into the Files pod&gt;</a:t>
            </a:r>
          </a:p>
          <a:p>
            <a:r>
              <a:rPr lang="en-US" dirty="0" smtClean="0"/>
              <a:t>Script: This is the overall process for handling industry reported security violations, as specified by the new ISOM, Module 7 update.</a:t>
            </a:r>
            <a:r>
              <a:rPr lang="en-US" baseline="0" dirty="0" smtClean="0"/>
              <a:t>  As you can see, the overall goal of completing the security violation within 30 business days has not changed, but we have added clarity about processing timelines. </a:t>
            </a:r>
            <a:endParaRPr lang="en-US" dirty="0" smtClean="0"/>
          </a:p>
          <a:p>
            <a:endParaRPr lang="en-US" dirty="0" smtClean="0"/>
          </a:p>
          <a:p>
            <a:r>
              <a:rPr lang="en-US" dirty="0" smtClean="0"/>
              <a:t>Typically, when a security violation is reported</a:t>
            </a:r>
            <a:r>
              <a:rPr lang="en-US" baseline="0" dirty="0" smtClean="0"/>
              <a:t> by the contractor, </a:t>
            </a:r>
            <a:r>
              <a:rPr lang="en-US" dirty="0" smtClean="0"/>
              <a:t>the Facility</a:t>
            </a:r>
            <a:r>
              <a:rPr lang="en-US" baseline="0" dirty="0" smtClean="0"/>
              <a:t> Security Officer (FSO) conducts the inquiry and prepares reports. The DSS Industrial Security Representative (ISR) reviews the reports and supports the FSO throughout the process.</a:t>
            </a:r>
          </a:p>
          <a:p>
            <a:endParaRPr lang="en-US" dirty="0"/>
          </a:p>
          <a:p>
            <a:r>
              <a:rPr lang="en-US" dirty="0"/>
              <a:t>It’s important that we apply this process consistently for all facilities to help avoid confusion and to process security violations as efficiently as possible. For the rest of this session, we’ll </a:t>
            </a:r>
            <a:r>
              <a:rPr lang="en-US" dirty="0" smtClean="0"/>
              <a:t>discuss the </a:t>
            </a:r>
            <a:r>
              <a:rPr lang="en-US" dirty="0"/>
              <a:t>details of what happens at each step of this </a:t>
            </a:r>
            <a:r>
              <a:rPr lang="en-US" dirty="0" smtClean="0"/>
              <a:t>process for contractor-reported security</a:t>
            </a:r>
            <a:r>
              <a:rPr lang="en-US" baseline="0" dirty="0" smtClean="0"/>
              <a:t> violations. </a:t>
            </a:r>
            <a:endParaRPr lang="en-US" dirty="0"/>
          </a:p>
          <a:p>
            <a:endParaRPr lang="en-US" dirty="0"/>
          </a:p>
          <a:p>
            <a:r>
              <a:rPr lang="en-US" dirty="0"/>
              <a:t>Everything you need to know about processing security violations is provided in the ISOM, Module 7. You can download this </a:t>
            </a:r>
            <a:r>
              <a:rPr lang="en-US" dirty="0" smtClean="0"/>
              <a:t>document </a:t>
            </a:r>
            <a:r>
              <a:rPr lang="en-US" dirty="0"/>
              <a:t>from the Files pod now, as well as a Security Violations Processing Quick Reference Guide. Take a moment now to download these for reference as you complete this course.</a:t>
            </a:r>
          </a:p>
        </p:txBody>
      </p:sp>
      <p:sp>
        <p:nvSpPr>
          <p:cNvPr id="4" name="Slide Number Placeholder 3"/>
          <p:cNvSpPr>
            <a:spLocks noGrp="1"/>
          </p:cNvSpPr>
          <p:nvPr>
            <p:ph type="sldNum" sz="quarter" idx="10"/>
          </p:nvPr>
        </p:nvSpPr>
        <p:spPr/>
        <p:txBody>
          <a:bodyPr/>
          <a:lstStyle/>
          <a:p>
            <a:fld id="{3385ECD5-784E-4765-88ED-9B432E85A1D8}" type="slidenum">
              <a:rPr lang="en-US" smtClean="0"/>
              <a:t>8</a:t>
            </a:fld>
            <a:endParaRPr lang="en-US" dirty="0"/>
          </a:p>
        </p:txBody>
      </p:sp>
    </p:spTree>
    <p:extLst>
      <p:ext uri="{BB962C8B-B14F-4D97-AF65-F5344CB8AC3E}">
        <p14:creationId xmlns:p14="http://schemas.microsoft.com/office/powerpoint/2010/main" val="2015501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1">
              <a:defRPr/>
            </a:pPr>
            <a:r>
              <a:rPr lang="en-US" dirty="0" smtClean="0"/>
              <a:t>Shutterstock: 63301114 and 141007126</a:t>
            </a:r>
          </a:p>
          <a:p>
            <a:endParaRPr lang="en-US" dirty="0" smtClean="0"/>
          </a:p>
          <a:p>
            <a:r>
              <a:rPr lang="en-US" dirty="0" smtClean="0"/>
              <a:t>Script: Let’s see what Bob, the FSO, will do to process this security violation. First,</a:t>
            </a:r>
            <a:r>
              <a:rPr lang="en-US" baseline="0" dirty="0" smtClean="0"/>
              <a:t> Bob </a:t>
            </a:r>
            <a:r>
              <a:rPr lang="en-US" dirty="0" smtClean="0"/>
              <a:t>conducts a preliminary</a:t>
            </a:r>
            <a:r>
              <a:rPr lang="en-US" baseline="0" dirty="0" smtClean="0"/>
              <a:t> inquiry to:</a:t>
            </a:r>
          </a:p>
          <a:p>
            <a:pPr marL="171431" indent="-171431">
              <a:buFont typeface="Arial" panose="020B0604020202020204" pitchFamily="34" charset="0"/>
              <a:buChar char="•"/>
            </a:pPr>
            <a:r>
              <a:rPr lang="en-US" dirty="0"/>
              <a:t>secure the classified information</a:t>
            </a:r>
          </a:p>
          <a:p>
            <a:pPr marL="171431" indent="-171431">
              <a:buFont typeface="Arial" panose="020B0604020202020204" pitchFamily="34" charset="0"/>
              <a:buChar char="•"/>
            </a:pPr>
            <a:r>
              <a:rPr lang="en-US" dirty="0"/>
              <a:t>quickly gather the available facts</a:t>
            </a:r>
          </a:p>
          <a:p>
            <a:pPr marL="171431" indent="-171431">
              <a:buFont typeface="Arial" panose="020B0604020202020204" pitchFamily="34" charset="0"/>
              <a:buChar char="•"/>
            </a:pPr>
            <a:r>
              <a:rPr lang="en-US" dirty="0"/>
              <a:t>determine if classified information was subject to a </a:t>
            </a:r>
            <a:r>
              <a:rPr lang="en-US" i="1" dirty="0"/>
              <a:t>loss, compromise or suspected compromise</a:t>
            </a:r>
            <a:endParaRPr lang="en-US" dirty="0"/>
          </a:p>
          <a:p>
            <a:pPr marL="171431" indent="-171431">
              <a:buFont typeface="Arial" panose="020B0604020202020204" pitchFamily="34" charset="0"/>
              <a:buChar char="•"/>
            </a:pPr>
            <a:r>
              <a:rPr lang="en-US" dirty="0"/>
              <a:t>identify any vulnerabilities or continuing risk to classified information</a:t>
            </a:r>
          </a:p>
          <a:p>
            <a:pPr marL="171431" indent="-171431">
              <a:buFont typeface="Arial" panose="020B0604020202020204" pitchFamily="34" charset="0"/>
              <a:buChar char="•"/>
            </a:pPr>
            <a:r>
              <a:rPr lang="en-US" dirty="0"/>
              <a:t>identify the individuals, organizations, or companies involved</a:t>
            </a:r>
          </a:p>
          <a:p>
            <a:pPr marL="171431" indent="-171431">
              <a:buFont typeface="Arial" panose="020B0604020202020204" pitchFamily="34" charset="0"/>
              <a:buChar char="•"/>
            </a:pPr>
            <a:endParaRPr lang="en-US" dirty="0"/>
          </a:p>
          <a:p>
            <a:r>
              <a:rPr lang="en-US" dirty="0" smtClean="0"/>
              <a:t>If, </a:t>
            </a:r>
            <a:r>
              <a:rPr lang="en-US" dirty="0"/>
              <a:t>based on the preliminary inquiry, Bob concludes that </a:t>
            </a:r>
            <a:r>
              <a:rPr lang="en-US" dirty="0" smtClean="0"/>
              <a:t>no loss or compromise occurred, </a:t>
            </a:r>
            <a:r>
              <a:rPr lang="en-US" dirty="0"/>
              <a:t>all he has to do is finalize </a:t>
            </a:r>
            <a:r>
              <a:rPr lang="en-US" dirty="0" smtClean="0"/>
              <a:t>the inquiry and </a:t>
            </a:r>
            <a:r>
              <a:rPr lang="en-US" dirty="0"/>
              <a:t>retain the report and any attachments for review by the </a:t>
            </a:r>
            <a:r>
              <a:rPr lang="en-US" dirty="0" smtClean="0"/>
              <a:t>ISR during </a:t>
            </a:r>
            <a:r>
              <a:rPr lang="en-US" dirty="0"/>
              <a:t>the next </a:t>
            </a:r>
            <a:r>
              <a:rPr lang="en-US" dirty="0" smtClean="0"/>
              <a:t>Security Violation Assessment. </a:t>
            </a:r>
            <a:r>
              <a:rPr lang="en-US" dirty="0"/>
              <a:t>He may also have to submit culpability reports to the DoD </a:t>
            </a:r>
            <a:r>
              <a:rPr lang="en-US" dirty="0" smtClean="0"/>
              <a:t>Central Adjudication Facility.  For no compromise</a:t>
            </a:r>
            <a:r>
              <a:rPr lang="en-US" baseline="0" dirty="0" smtClean="0"/>
              <a:t> situations</a:t>
            </a:r>
            <a:r>
              <a:rPr lang="en-US" dirty="0" smtClean="0"/>
              <a:t>, the FSO </a:t>
            </a:r>
            <a:r>
              <a:rPr lang="en-US" dirty="0"/>
              <a:t>does not have to report the incident to </a:t>
            </a:r>
            <a:r>
              <a:rPr lang="en-US" dirty="0" smtClean="0"/>
              <a:t>the </a:t>
            </a:r>
            <a:r>
              <a:rPr lang="en-US" dirty="0"/>
              <a:t>DSS </a:t>
            </a:r>
            <a:r>
              <a:rPr lang="en-US" dirty="0" smtClean="0"/>
              <a:t>field </a:t>
            </a:r>
            <a:r>
              <a:rPr lang="en-US" dirty="0"/>
              <a:t>o</a:t>
            </a:r>
            <a:r>
              <a:rPr lang="en-US" dirty="0" smtClean="0"/>
              <a:t>ffice</a:t>
            </a:r>
            <a:r>
              <a:rPr lang="en-US" dirty="0"/>
              <a:t>. </a:t>
            </a:r>
            <a:r>
              <a:rPr lang="en-US" dirty="0" smtClean="0"/>
              <a:t>But because this is a data spill, Bob determines that there was a loss. What next? </a:t>
            </a:r>
            <a:endParaRPr lang="en-US" dirty="0"/>
          </a:p>
          <a:p>
            <a:pPr marL="171431" indent="-17143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385ECD5-784E-4765-88ED-9B432E85A1D8}" type="slidenum">
              <a:rPr lang="en-US" smtClean="0"/>
              <a:t>9</a:t>
            </a:fld>
            <a:endParaRPr lang="en-US" dirty="0"/>
          </a:p>
        </p:txBody>
      </p:sp>
    </p:spTree>
    <p:extLst>
      <p:ext uri="{BB962C8B-B14F-4D97-AF65-F5344CB8AC3E}">
        <p14:creationId xmlns:p14="http://schemas.microsoft.com/office/powerpoint/2010/main" val="2430589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Shutterstock: 54052987 and 88280167</a:t>
            </a:r>
          </a:p>
          <a:p>
            <a:r>
              <a:rPr lang="en-US" dirty="0" smtClean="0"/>
              <a:t>Script:</a:t>
            </a:r>
            <a:r>
              <a:rPr lang="en-US" dirty="0"/>
              <a:t> </a:t>
            </a:r>
            <a:r>
              <a:rPr lang="en-US" dirty="0" smtClean="0"/>
              <a:t>During</a:t>
            </a:r>
            <a:r>
              <a:rPr lang="en-US" baseline="0" dirty="0" smtClean="0"/>
              <a:t> his preliminary inquiry, Bob determines that there was a loss of classified information. So</a:t>
            </a:r>
            <a:r>
              <a:rPr lang="en-US" dirty="0" smtClean="0"/>
              <a:t>, </a:t>
            </a:r>
            <a:r>
              <a:rPr lang="en-US" dirty="0"/>
              <a:t>he must </a:t>
            </a:r>
            <a:r>
              <a:rPr lang="en-US" dirty="0" smtClean="0"/>
              <a:t>PROMPTLY</a:t>
            </a:r>
            <a:r>
              <a:rPr lang="en-US" baseline="0" dirty="0" smtClean="0"/>
              <a:t> </a:t>
            </a:r>
            <a:r>
              <a:rPr lang="en-US" dirty="0" smtClean="0"/>
              <a:t>submit </a:t>
            </a:r>
            <a:r>
              <a:rPr lang="en-US" dirty="0"/>
              <a:t>an initial report to DSS. &lt;build on Sharon&gt; Sharon is </a:t>
            </a:r>
            <a:r>
              <a:rPr lang="en-US" dirty="0" smtClean="0"/>
              <a:t>an ISR at the field</a:t>
            </a:r>
            <a:r>
              <a:rPr lang="en-US" baseline="0" dirty="0" smtClean="0"/>
              <a:t> office that oversees Bob’s facility</a:t>
            </a:r>
            <a:r>
              <a:rPr lang="en-US" dirty="0" smtClean="0"/>
              <a:t>. Bob sends Sharon his initial report. Sharon </a:t>
            </a:r>
            <a:r>
              <a:rPr lang="en-US" dirty="0"/>
              <a:t>must ensure that the initial report contains sufficient information to generate initial notifications to the </a:t>
            </a:r>
            <a:r>
              <a:rPr lang="en-US" dirty="0" smtClean="0"/>
              <a:t>Government Contracting Agency (GCA) </a:t>
            </a:r>
            <a:r>
              <a:rPr lang="en-US" dirty="0"/>
              <a:t>and other parties as applicable.  &lt;Build on report&gt; Sharon reviews Bob’s initial report to ensure it includes:</a:t>
            </a:r>
          </a:p>
          <a:p>
            <a:pPr lvl="0"/>
            <a:r>
              <a:rPr lang="en-US" dirty="0"/>
              <a:t>-A description of the circumstances surrounding the </a:t>
            </a:r>
            <a:r>
              <a:rPr lang="en-US" dirty="0" smtClean="0"/>
              <a:t>violation—being</a:t>
            </a:r>
            <a:r>
              <a:rPr lang="en-US" baseline="0" dirty="0" smtClean="0"/>
              <a:t> careful not to disclose the location of the information</a:t>
            </a:r>
            <a:endParaRPr lang="en-US" dirty="0"/>
          </a:p>
          <a:p>
            <a:pPr lvl="0"/>
            <a:r>
              <a:rPr lang="en-US" dirty="0"/>
              <a:t>-Issues of counterintelligence concern when appropriate. </a:t>
            </a:r>
          </a:p>
          <a:p>
            <a:pPr lvl="0"/>
            <a:r>
              <a:rPr lang="en-US" dirty="0"/>
              <a:t>-The classification level of the information </a:t>
            </a:r>
            <a:r>
              <a:rPr lang="en-US" dirty="0" smtClean="0"/>
              <a:t>involved—except</a:t>
            </a:r>
            <a:r>
              <a:rPr lang="en-US" baseline="0" dirty="0" smtClean="0"/>
              <a:t> for data spills; so in this case the classification would NOT be included. </a:t>
            </a:r>
            <a:endParaRPr lang="en-US" dirty="0"/>
          </a:p>
          <a:p>
            <a:pPr lvl="0"/>
            <a:r>
              <a:rPr lang="en-US" dirty="0"/>
              <a:t>-Any continuing threats, vulnerabilities, or risk to classified information.</a:t>
            </a:r>
          </a:p>
          <a:p>
            <a:pPr lvl="0"/>
            <a:r>
              <a:rPr lang="en-US" dirty="0"/>
              <a:t>-Other facilities (CAGE) or locations that may have originated or received the violation. </a:t>
            </a:r>
          </a:p>
          <a:p>
            <a:pPr lvl="0"/>
            <a:r>
              <a:rPr lang="en-US" dirty="0"/>
              <a:t>-The GCA POC (email, phone, address) for the classified contract(s) associated with the violation including the prime contract number, program name, DD 254, and technology involved.</a:t>
            </a:r>
          </a:p>
          <a:p>
            <a:pPr lvl="0"/>
            <a:r>
              <a:rPr lang="en-US" dirty="0"/>
              <a:t>-Confirmation that immediate and appropriate actions have been taken to protect and secure classified information </a:t>
            </a:r>
          </a:p>
          <a:p>
            <a:pPr lvl="0"/>
            <a:r>
              <a:rPr lang="en-US" dirty="0"/>
              <a:t>-Statement if special category information (i.e. NATO, RD, FRD, CNWDI, FGI, etc.) is involved.</a:t>
            </a:r>
          </a:p>
          <a:p>
            <a:r>
              <a:rPr lang="en-US" dirty="0"/>
              <a:t>&lt;build on ISR has 3 days text&gt; Sharon must review and process the initial report within three days. </a:t>
            </a:r>
          </a:p>
          <a:p>
            <a:endParaRPr lang="en-US" dirty="0"/>
          </a:p>
        </p:txBody>
      </p:sp>
      <p:sp>
        <p:nvSpPr>
          <p:cNvPr id="4" name="Slide Number Placeholder 3"/>
          <p:cNvSpPr>
            <a:spLocks noGrp="1"/>
          </p:cNvSpPr>
          <p:nvPr>
            <p:ph type="sldNum" sz="quarter" idx="10"/>
          </p:nvPr>
        </p:nvSpPr>
        <p:spPr/>
        <p:txBody>
          <a:bodyPr/>
          <a:lstStyle/>
          <a:p>
            <a:fld id="{3385ECD5-784E-4765-88ED-9B432E85A1D8}" type="slidenum">
              <a:rPr lang="en-US" smtClean="0"/>
              <a:t>11</a:t>
            </a:fld>
            <a:endParaRPr lang="en-US" dirty="0"/>
          </a:p>
        </p:txBody>
      </p:sp>
    </p:spTree>
    <p:extLst>
      <p:ext uri="{BB962C8B-B14F-4D97-AF65-F5344CB8AC3E}">
        <p14:creationId xmlns:p14="http://schemas.microsoft.com/office/powerpoint/2010/main" val="2430589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Shutterstock: 87219709 </a:t>
            </a:r>
          </a:p>
          <a:p>
            <a:r>
              <a:rPr lang="en-US" dirty="0" smtClean="0"/>
              <a:t>Script: </a:t>
            </a:r>
            <a:r>
              <a:rPr lang="en-US" dirty="0"/>
              <a:t>After submitting his initial report, Bob </a:t>
            </a:r>
            <a:r>
              <a:rPr lang="en-US" dirty="0" smtClean="0"/>
              <a:t>continues his inquiry of the </a:t>
            </a:r>
            <a:r>
              <a:rPr lang="en-US" dirty="0"/>
              <a:t>circumstances that led to the violation, identifying:</a:t>
            </a:r>
          </a:p>
          <a:p>
            <a:pPr lvl="0"/>
            <a:r>
              <a:rPr lang="en-US" dirty="0"/>
              <a:t>-the facts</a:t>
            </a:r>
          </a:p>
          <a:p>
            <a:pPr lvl="0"/>
            <a:r>
              <a:rPr lang="en-US" dirty="0"/>
              <a:t>-possible cause(s)</a:t>
            </a:r>
          </a:p>
          <a:p>
            <a:pPr lvl="0"/>
            <a:r>
              <a:rPr lang="en-US" dirty="0"/>
              <a:t>-person(s) </a:t>
            </a:r>
            <a:r>
              <a:rPr lang="en-US" dirty="0" smtClean="0"/>
              <a:t>responsible and determining</a:t>
            </a:r>
            <a:r>
              <a:rPr lang="en-US" baseline="0" dirty="0" smtClean="0"/>
              <a:t> culpability</a:t>
            </a:r>
            <a:endParaRPr lang="en-US" dirty="0"/>
          </a:p>
          <a:p>
            <a:pPr lvl="0"/>
            <a:r>
              <a:rPr lang="en-US" dirty="0"/>
              <a:t>-corrective actions taken or to be taken</a:t>
            </a:r>
          </a:p>
          <a:p>
            <a:pPr lvl="0"/>
            <a:r>
              <a:rPr lang="en-US" dirty="0"/>
              <a:t>-whether or not unauthorized personnel had, or could have had, access to the </a:t>
            </a:r>
            <a:r>
              <a:rPr lang="en-US" dirty="0" smtClean="0"/>
              <a:t>information</a:t>
            </a:r>
          </a:p>
          <a:p>
            <a:pPr lvl="0"/>
            <a:endParaRPr lang="en-US" dirty="0" smtClean="0"/>
          </a:p>
          <a:p>
            <a:pPr lvl="0"/>
            <a:r>
              <a:rPr lang="en-US" dirty="0" smtClean="0"/>
              <a:t>In short, the facility</a:t>
            </a:r>
            <a:r>
              <a:rPr lang="en-US" baseline="0" dirty="0" smtClean="0"/>
              <a:t> need to answer the who, what, when, where, and why questions.  What the new update includes is some additional depth to those same questions. </a:t>
            </a:r>
            <a:r>
              <a:rPr lang="en-US" baseline="0" dirty="0"/>
              <a:t> </a:t>
            </a:r>
            <a:r>
              <a:rPr lang="en-US" dirty="0" smtClean="0"/>
              <a:t>Find </a:t>
            </a:r>
            <a:r>
              <a:rPr lang="en-US" dirty="0"/>
              <a:t>these questions in your ISOM and type a couple of them into chat. </a:t>
            </a:r>
            <a:r>
              <a:rPr lang="en-US" dirty="0" smtClean="0"/>
              <a:t>&lt;Give </a:t>
            </a:r>
            <a:r>
              <a:rPr lang="en-US" dirty="0"/>
              <a:t>participants a few minutes to look through the ISOM and type questions into chat. As you see correct questions, capture them on the whiteboard so that it looks something like the next slide.&gt;</a:t>
            </a:r>
          </a:p>
          <a:p>
            <a:endParaRPr lang="en-US" dirty="0"/>
          </a:p>
        </p:txBody>
      </p:sp>
      <p:sp>
        <p:nvSpPr>
          <p:cNvPr id="4" name="Slide Number Placeholder 3"/>
          <p:cNvSpPr>
            <a:spLocks noGrp="1"/>
          </p:cNvSpPr>
          <p:nvPr>
            <p:ph type="sldNum" sz="quarter" idx="10"/>
          </p:nvPr>
        </p:nvSpPr>
        <p:spPr/>
        <p:txBody>
          <a:bodyPr/>
          <a:lstStyle/>
          <a:p>
            <a:fld id="{3385ECD5-784E-4765-88ED-9B432E85A1D8}" type="slidenum">
              <a:rPr lang="en-US" smtClean="0"/>
              <a:t>13</a:t>
            </a:fld>
            <a:endParaRPr lang="en-US" dirty="0"/>
          </a:p>
        </p:txBody>
      </p:sp>
    </p:spTree>
    <p:extLst>
      <p:ext uri="{BB962C8B-B14F-4D97-AF65-F5344CB8AC3E}">
        <p14:creationId xmlns:p14="http://schemas.microsoft.com/office/powerpoint/2010/main" val="243058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 Good</a:t>
            </a:r>
            <a:r>
              <a:rPr lang="en-US" baseline="0" dirty="0" smtClean="0"/>
              <a:t> job! You’ve found in the ISOM, Module 7 the baseline questions that need to be answered during an inquiry. Let’s take a look at how Bob answered those questions for this security violation.</a:t>
            </a:r>
          </a:p>
          <a:p>
            <a:r>
              <a:rPr lang="en-US" baseline="0" dirty="0" smtClean="0"/>
              <a:t>&lt;Switch to the Security Violation Data Spill Answers.doc document that shows the answers to these questions for the scenario. Briefly summarize the answers to the questions. Also point out that additional questions are asked for Counterintelligence purposes, specifically to determine if the violation shows possible involvement with </a:t>
            </a:r>
            <a:r>
              <a:rPr lang="en-US" dirty="0"/>
              <a:t>foreign country, espionage, sabotage, subversion or terrorism.&gt;</a:t>
            </a:r>
          </a:p>
        </p:txBody>
      </p:sp>
      <p:sp>
        <p:nvSpPr>
          <p:cNvPr id="4" name="Slide Number Placeholder 3"/>
          <p:cNvSpPr>
            <a:spLocks noGrp="1"/>
          </p:cNvSpPr>
          <p:nvPr>
            <p:ph type="sldNum" sz="quarter" idx="10"/>
          </p:nvPr>
        </p:nvSpPr>
        <p:spPr/>
        <p:txBody>
          <a:bodyPr/>
          <a:lstStyle/>
          <a:p>
            <a:fld id="{3385ECD5-784E-4765-88ED-9B432E85A1D8}" type="slidenum">
              <a:rPr lang="en-US" smtClean="0"/>
              <a:t>15</a:t>
            </a:fld>
            <a:endParaRPr lang="en-US" dirty="0"/>
          </a:p>
        </p:txBody>
      </p:sp>
    </p:spTree>
    <p:extLst>
      <p:ext uri="{BB962C8B-B14F-4D97-AF65-F5344CB8AC3E}">
        <p14:creationId xmlns:p14="http://schemas.microsoft.com/office/powerpoint/2010/main" val="2015118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Shutterstock: 59381590 </a:t>
            </a:r>
          </a:p>
          <a:p>
            <a:r>
              <a:rPr lang="en-US" dirty="0" smtClean="0"/>
              <a:t>Script: </a:t>
            </a:r>
            <a:r>
              <a:rPr lang="en-US" dirty="0"/>
              <a:t>When Bob has completed </a:t>
            </a:r>
            <a:r>
              <a:rPr lang="en-US" dirty="0" smtClean="0"/>
              <a:t>his inquiry, </a:t>
            </a:r>
            <a:r>
              <a:rPr lang="en-US" dirty="0"/>
              <a:t>he should be able to make a clear determination of whether the security violation has caused a loss, compromise, suspected compromise, or no compromise. </a:t>
            </a:r>
            <a:endParaRPr lang="en-US" dirty="0" smtClean="0"/>
          </a:p>
          <a:p>
            <a:endParaRPr lang="en-US" dirty="0"/>
          </a:p>
          <a:p>
            <a:r>
              <a:rPr lang="en-US" dirty="0"/>
              <a:t>Per NISPOM requirements, these are the only determinations that can be used for security violations. The ISOM, Module 7 provides criteria for making the security violation determination. Take a look in your ISOM now and review the criteria, then decide what you think the determination should be for the security violation that Bob has been investigating. &lt;Go to poll question</a:t>
            </a:r>
            <a:r>
              <a:rPr lang="en-US" dirty="0" smtClean="0"/>
              <a:t>. See next slide.&gt;</a:t>
            </a:r>
            <a:endParaRPr lang="en-US" dirty="0"/>
          </a:p>
          <a:p>
            <a:endParaRPr lang="en-US" dirty="0"/>
          </a:p>
        </p:txBody>
      </p:sp>
      <p:sp>
        <p:nvSpPr>
          <p:cNvPr id="4" name="Slide Number Placeholder 3"/>
          <p:cNvSpPr>
            <a:spLocks noGrp="1"/>
          </p:cNvSpPr>
          <p:nvPr>
            <p:ph type="sldNum" sz="quarter" idx="10"/>
          </p:nvPr>
        </p:nvSpPr>
        <p:spPr/>
        <p:txBody>
          <a:bodyPr/>
          <a:lstStyle/>
          <a:p>
            <a:fld id="{3385ECD5-784E-4765-88ED-9B432E85A1D8}" type="slidenum">
              <a:rPr lang="en-US" smtClean="0"/>
              <a:t>16</a:t>
            </a:fld>
            <a:endParaRPr lang="en-US" dirty="0"/>
          </a:p>
        </p:txBody>
      </p:sp>
    </p:spTree>
    <p:extLst>
      <p:ext uri="{BB962C8B-B14F-4D97-AF65-F5344CB8AC3E}">
        <p14:creationId xmlns:p14="http://schemas.microsoft.com/office/powerpoint/2010/main" val="2430589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Shutterstock:</a:t>
            </a:r>
            <a:r>
              <a:rPr lang="en-US" baseline="0" dirty="0" smtClean="0"/>
              <a:t> </a:t>
            </a:r>
            <a:r>
              <a:rPr lang="en-US" dirty="0" smtClean="0"/>
              <a:t>52894672</a:t>
            </a:r>
          </a:p>
          <a:p>
            <a:r>
              <a:rPr lang="en-US" baseline="0" dirty="0" smtClean="0"/>
              <a:t>Script: Does Bob need to submit a culpability report?  Bob will only submit a Culpability Report in JPAS  if he believes the person responsible for the security violation:</a:t>
            </a:r>
          </a:p>
          <a:p>
            <a:pPr lvl="0"/>
            <a:r>
              <a:rPr lang="en-US" dirty="0"/>
              <a:t>-Deliberately disregarded security requirements</a:t>
            </a:r>
          </a:p>
          <a:p>
            <a:pPr lvl="0"/>
            <a:r>
              <a:rPr lang="en-US" dirty="0"/>
              <a:t>-Was grossly negligent in the handling of classified material</a:t>
            </a:r>
          </a:p>
          <a:p>
            <a:pPr lvl="0"/>
            <a:r>
              <a:rPr lang="en-US" dirty="0"/>
              <a:t>-Has demonstrated a pattern of negligence or </a:t>
            </a:r>
            <a:r>
              <a:rPr lang="en-US" dirty="0" smtClean="0"/>
              <a:t>carelessness</a:t>
            </a:r>
          </a:p>
          <a:p>
            <a:pPr lvl="0"/>
            <a:endParaRPr lang="en-US" dirty="0" smtClean="0"/>
          </a:p>
          <a:p>
            <a:pPr lvl="0"/>
            <a:r>
              <a:rPr lang="en-US" dirty="0" smtClean="0"/>
              <a:t>Also, Bob can only submit</a:t>
            </a:r>
            <a:r>
              <a:rPr lang="en-US" baseline="0" dirty="0" smtClean="0"/>
              <a:t> culpability reports for his personnel, so in this case he would not submit a report in JPAS as Jennifer was the victim of the data spill, and the sender was from the Government</a:t>
            </a:r>
            <a:r>
              <a:rPr lang="en-US" dirty="0" smtClean="0"/>
              <a:t>.</a:t>
            </a:r>
          </a:p>
          <a:p>
            <a:pPr lvl="0"/>
            <a:endParaRPr lang="en-US" dirty="0" smtClean="0"/>
          </a:p>
          <a:p>
            <a:pPr defTabSz="927659">
              <a:defRPr/>
            </a:pPr>
            <a:r>
              <a:rPr lang="en-US" dirty="0" smtClean="0"/>
              <a:t>If needed, the Culpability Report should contain clear, factual details about the culpable person’s actions and identify any security risk associated with that person’s continued access to classified information.  These reports go in JPAS and are reviewed by PSMO-I before being sent to the DoD</a:t>
            </a:r>
            <a:r>
              <a:rPr lang="en-US" baseline="0" dirty="0" smtClean="0"/>
              <a:t> CAF</a:t>
            </a:r>
            <a:endParaRPr lang="en-US" dirty="0" smtClean="0"/>
          </a:p>
          <a:p>
            <a:pPr lvl="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385ECD5-784E-4765-88ED-9B432E85A1D8}" type="slidenum">
              <a:rPr lang="en-US" smtClean="0"/>
              <a:t>17</a:t>
            </a:fld>
            <a:endParaRPr lang="en-US" dirty="0"/>
          </a:p>
        </p:txBody>
      </p:sp>
    </p:spTree>
    <p:extLst>
      <p:ext uri="{BB962C8B-B14F-4D97-AF65-F5344CB8AC3E}">
        <p14:creationId xmlns:p14="http://schemas.microsoft.com/office/powerpoint/2010/main" val="243058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B19602-34CB-4804-99F1-B3F543DE0E2F}"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4637AC-DF02-4FE1-849A-EF3308F8B6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4303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B19602-34CB-4804-99F1-B3F543DE0E2F}"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4637AC-DF02-4FE1-849A-EF3308F8B6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8112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B19602-34CB-4804-99F1-B3F543DE0E2F}"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4637AC-DF02-4FE1-849A-EF3308F8B6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315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75720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034" y="1598406"/>
            <a:ext cx="8124766" cy="45277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57195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lstStyle>
            <a:lvl1pPr algn="l">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B19602-34CB-4804-99F1-B3F543DE0E2F}"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4637AC-DF02-4FE1-849A-EF3308F8B6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5859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B19602-34CB-4804-99F1-B3F543DE0E2F}"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4637AC-DF02-4FE1-849A-EF3308F8B6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65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lstStyle>
            <a:lvl1pPr algn="l">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B19602-34CB-4804-99F1-B3F543DE0E2F}" type="datetimeFigureOut">
              <a:rPr lang="en-US" smtClean="0">
                <a:solidFill>
                  <a:prstClr val="black">
                    <a:tint val="75000"/>
                  </a:prstClr>
                </a:solidFill>
              </a:rPr>
              <a:pPr/>
              <a:t>1/21/2016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4637AC-DF02-4FE1-849A-EF3308F8B6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7904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lstStyle>
            <a:lvl1pPr algn="l">
              <a:defRPr>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B19602-34CB-4804-99F1-B3F543DE0E2F}" type="datetimeFigureOut">
              <a:rPr lang="en-US" smtClean="0">
                <a:solidFill>
                  <a:prstClr val="black">
                    <a:tint val="75000"/>
                  </a:prstClr>
                </a:solidFill>
              </a:rPr>
              <a:pPr/>
              <a:t>1/21/2016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54637AC-DF02-4FE1-849A-EF3308F8B6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6304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B19602-34CB-4804-99F1-B3F543DE0E2F}" type="datetimeFigureOut">
              <a:rPr lang="en-US" smtClean="0">
                <a:solidFill>
                  <a:prstClr val="black">
                    <a:tint val="75000"/>
                  </a:prstClr>
                </a:solidFill>
              </a:rPr>
              <a:pPr/>
              <a:t>1/21/2016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54637AC-DF02-4FE1-849A-EF3308F8B6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7803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19602-34CB-4804-99F1-B3F543DE0E2F}" type="datetimeFigureOut">
              <a:rPr lang="en-US" smtClean="0">
                <a:solidFill>
                  <a:prstClr val="black">
                    <a:tint val="75000"/>
                  </a:prstClr>
                </a:solidFill>
              </a:rPr>
              <a:pPr/>
              <a:t>1/21/2016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54637AC-DF02-4FE1-849A-EF3308F8B6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952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19602-34CB-4804-99F1-B3F543DE0E2F}" type="datetimeFigureOut">
              <a:rPr lang="en-US" smtClean="0">
                <a:solidFill>
                  <a:prstClr val="black">
                    <a:tint val="75000"/>
                  </a:prstClr>
                </a:solidFill>
              </a:rPr>
              <a:pPr/>
              <a:t>1/21/2016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4637AC-DF02-4FE1-849A-EF3308F8B6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6023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19602-34CB-4804-99F1-B3F543DE0E2F}" type="datetimeFigureOut">
              <a:rPr lang="en-US" smtClean="0">
                <a:solidFill>
                  <a:prstClr val="black">
                    <a:tint val="75000"/>
                  </a:prstClr>
                </a:solidFill>
              </a:rPr>
              <a:pPr/>
              <a:t>1/21/2016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4637AC-DF02-4FE1-849A-EF3308F8B6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661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19602-34CB-4804-99F1-B3F543DE0E2F}"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637AC-DF02-4FE1-849A-EF3308F8B6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961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3" r:id="rId12"/>
    <p:sldLayoutId id="2147483668"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dss.mi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NCMS%202015%20Security%20Violations%20Attachments/SAMPLE%20OF%20Internal%20AI%20REPORT%20no%20compromise%20or%20loss.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NCMS%202015%20Security%20Violations%20Attachments/SAMPLE%20OF%20INITIAL%20AI%20REPORT%20TO%20DSS.doc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6.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NCMS%202015%20Security%20Violations%20Attachments/SAMPLE%20OF%20Final%20AI%20REPORT%20TO%20DSS.docx"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NCMS%202015%20Security%20Violations%20Attachments/Cleaning%20Checklists.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NCMS%202015%20Security%20Violations%20Attachments/SAMPLE%20OF%20CULPABILITY%20REPORT%20TO%20DSS.doc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mailto:gary.layne@dss.mil" TargetMode="External"/><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NCMS%202015%20Security%20Violations%20Attachments/ODAA%20Process%20Manual%20Revision%203.2%2015%20NOV%2013.pdf" TargetMode="External"/><Relationship Id="rId2" Type="http://schemas.openxmlformats.org/officeDocument/2006/relationships/hyperlink" Target="NCMS%202015%20Security%20Violations%20Attachments/ai-job-aid-for-industry.pdf"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66493" y="2743200"/>
            <a:ext cx="6639107" cy="182880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400" b="1" dirty="0" smtClean="0">
                <a:solidFill>
                  <a:schemeClr val="bg1"/>
                </a:solidFill>
              </a:rPr>
              <a:t>How </a:t>
            </a:r>
            <a:r>
              <a:rPr lang="en-US" sz="2400" b="1" dirty="0">
                <a:solidFill>
                  <a:schemeClr val="bg1"/>
                </a:solidFill>
              </a:rPr>
              <a:t>To Conduct An</a:t>
            </a:r>
            <a:br>
              <a:rPr lang="en-US" sz="2400" b="1" dirty="0">
                <a:solidFill>
                  <a:schemeClr val="bg1"/>
                </a:solidFill>
              </a:rPr>
            </a:br>
            <a:r>
              <a:rPr lang="en-US" sz="2400" b="1" dirty="0">
                <a:solidFill>
                  <a:schemeClr val="bg1"/>
                </a:solidFill>
              </a:rPr>
              <a:t>Administrative Inquiry (AI)</a:t>
            </a:r>
            <a:br>
              <a:rPr lang="en-US" sz="2400" b="1" dirty="0">
                <a:solidFill>
                  <a:schemeClr val="bg1"/>
                </a:solidFill>
              </a:rPr>
            </a:br>
            <a:r>
              <a:rPr lang="en-US" sz="2400" b="1" dirty="0">
                <a:solidFill>
                  <a:schemeClr val="bg1"/>
                </a:solidFill>
              </a:rPr>
              <a:t>Due To A Security Violation</a:t>
            </a:r>
            <a:r>
              <a:rPr lang="en-US" sz="2400" b="1" dirty="0" smtClean="0">
                <a:solidFill>
                  <a:schemeClr val="bg1"/>
                </a:solidFill>
                <a:cs typeface="Century Gothic"/>
              </a:rPr>
              <a:t> </a:t>
            </a:r>
            <a:endParaRPr lang="en-US" sz="2400" b="1" dirty="0">
              <a:solidFill>
                <a:schemeClr val="bg1"/>
              </a:solidFill>
              <a:cs typeface="Century Gothic"/>
            </a:endParaRPr>
          </a:p>
        </p:txBody>
      </p:sp>
      <p:sp>
        <p:nvSpPr>
          <p:cNvPr id="3" name="Rectangle 2"/>
          <p:cNvSpPr/>
          <p:nvPr/>
        </p:nvSpPr>
        <p:spPr>
          <a:xfrm>
            <a:off x="0" y="6400800"/>
            <a:ext cx="1311449" cy="584775"/>
          </a:xfrm>
          <a:prstGeom prst="rect">
            <a:avLst/>
          </a:prstGeom>
        </p:spPr>
        <p:txBody>
          <a:bodyPr wrap="none">
            <a:spAutoFit/>
          </a:bodyPr>
          <a:lstStyle/>
          <a:p>
            <a:r>
              <a:rPr lang="en-US" sz="1600" dirty="0" smtClean="0">
                <a:solidFill>
                  <a:prstClr val="black"/>
                </a:solidFill>
                <a:latin typeface="Arial" pitchFamily="34" charset="0"/>
                <a:ea typeface="ＭＳ Ｐゴシック"/>
                <a:cs typeface="Arial" pitchFamily="34" charset="0"/>
                <a:hlinkClick r:id="rId4"/>
              </a:rPr>
              <a:t>www.dss.mil</a:t>
            </a:r>
            <a:endParaRPr lang="en-US" sz="1600" dirty="0" smtClean="0">
              <a:solidFill>
                <a:prstClr val="black"/>
              </a:solidFill>
              <a:latin typeface="Arial" pitchFamily="34" charset="0"/>
              <a:ea typeface="ＭＳ Ｐゴシック"/>
              <a:cs typeface="Arial" pitchFamily="34" charset="0"/>
            </a:endParaRPr>
          </a:p>
          <a:p>
            <a:endParaRPr lang="en-US" sz="16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1059" y="6377000"/>
            <a:ext cx="422325" cy="42232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7047" y="6465912"/>
            <a:ext cx="228600" cy="228600"/>
          </a:xfrm>
          <a:prstGeom prst="rect">
            <a:avLst/>
          </a:prstGeom>
        </p:spPr>
      </p:pic>
      <p:pic>
        <p:nvPicPr>
          <p:cNvPr id="7" name="Picture 9" descr="MC90005361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04800" y="2057400"/>
            <a:ext cx="17795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Users\Dustin.Sievers\Documents\My Pictures\Bizcards\DSS-Sea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6437" y="3599437"/>
            <a:ext cx="2267963" cy="2267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913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of No Compromise</a:t>
            </a:r>
            <a:endParaRPr lang="en-US" dirty="0"/>
          </a:p>
        </p:txBody>
      </p:sp>
      <p:sp>
        <p:nvSpPr>
          <p:cNvPr id="3" name="Content Placeholder 2"/>
          <p:cNvSpPr>
            <a:spLocks noGrp="1"/>
          </p:cNvSpPr>
          <p:nvPr>
            <p:ph idx="1"/>
          </p:nvPr>
        </p:nvSpPr>
        <p:spPr/>
        <p:txBody>
          <a:bodyPr>
            <a:normAutofit/>
          </a:bodyPr>
          <a:lstStyle/>
          <a:p>
            <a:r>
              <a:rPr lang="en-US" sz="2400" dirty="0" smtClean="0"/>
              <a:t>Sample of no compromise final report maintained in the facility and kept for review by the DSS Rep during the next assessment.</a:t>
            </a:r>
            <a:endParaRPr lang="en-US" sz="2400" dirty="0"/>
          </a:p>
        </p:txBody>
      </p:sp>
      <p:pic>
        <p:nvPicPr>
          <p:cNvPr id="5122" name="Picture 2">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667000"/>
            <a:ext cx="2445512" cy="3162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504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Submitting an Initial Report</a:t>
            </a:r>
            <a:endParaRPr lang="en-US" dirty="0"/>
          </a:p>
        </p:txBody>
      </p:sp>
      <p:sp>
        <p:nvSpPr>
          <p:cNvPr id="4" name="Rectangle 3"/>
          <p:cNvSpPr/>
          <p:nvPr/>
        </p:nvSpPr>
        <p:spPr>
          <a:xfrm>
            <a:off x="1545292" y="2102405"/>
            <a:ext cx="990600" cy="76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803713" y="2102405"/>
            <a:ext cx="990600" cy="762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062134"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320555"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578976"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837397"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Explosion 1 9"/>
          <p:cNvSpPr/>
          <p:nvPr/>
        </p:nvSpPr>
        <p:spPr>
          <a:xfrm>
            <a:off x="286871" y="1988105"/>
            <a:ext cx="1066800" cy="9906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63071" y="2253019"/>
            <a:ext cx="914400" cy="430887"/>
          </a:xfrm>
          <a:prstGeom prst="rect">
            <a:avLst/>
          </a:prstGeom>
          <a:noFill/>
        </p:spPr>
        <p:txBody>
          <a:bodyPr wrap="square" rtlCol="0">
            <a:spAutoFit/>
          </a:bodyPr>
          <a:lstStyle/>
          <a:p>
            <a:pPr algn="ctr"/>
            <a:r>
              <a:rPr lang="en-US" sz="1100" b="1" dirty="0" smtClean="0"/>
              <a:t>Security </a:t>
            </a:r>
            <a:br>
              <a:rPr lang="en-US" sz="1100" b="1" dirty="0" smtClean="0"/>
            </a:br>
            <a:r>
              <a:rPr lang="en-US" sz="1100" b="1" dirty="0" smtClean="0"/>
              <a:t>Violation</a:t>
            </a:r>
            <a:endParaRPr lang="en-US" sz="1100" b="1" dirty="0"/>
          </a:p>
        </p:txBody>
      </p:sp>
      <p:pic>
        <p:nvPicPr>
          <p:cNvPr id="12" name="Picture 2" descr="C:\Users\cescribano\AppData\Local\Microsoft\Windows\Temporary Internet Files\Content.IE5\OM3GJWGX\MC90043382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9871" y="1856493"/>
            <a:ext cx="491823" cy="4918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487021" y="2348316"/>
            <a:ext cx="1107142" cy="430887"/>
          </a:xfrm>
          <a:prstGeom prst="rect">
            <a:avLst/>
          </a:prstGeom>
          <a:noFill/>
        </p:spPr>
        <p:txBody>
          <a:bodyPr wrap="square" rtlCol="0">
            <a:spAutoFit/>
          </a:bodyPr>
          <a:lstStyle/>
          <a:p>
            <a:pPr algn="ctr"/>
            <a:r>
              <a:rPr lang="en-US" sz="1100" b="1" dirty="0" smtClean="0"/>
              <a:t>Preliminary </a:t>
            </a:r>
            <a:br>
              <a:rPr lang="en-US" sz="1100" b="1" dirty="0" smtClean="0"/>
            </a:br>
            <a:r>
              <a:rPr lang="en-US" sz="1100" b="1" dirty="0" smtClean="0"/>
              <a:t>Inquiry</a:t>
            </a:r>
            <a:endParaRPr lang="en-US" sz="1100" b="1" dirty="0"/>
          </a:p>
        </p:txBody>
      </p:sp>
      <p:sp>
        <p:nvSpPr>
          <p:cNvPr id="14" name="TextBox 13"/>
          <p:cNvSpPr txBox="1"/>
          <p:nvPr/>
        </p:nvSpPr>
        <p:spPr>
          <a:xfrm>
            <a:off x="3074896" y="2348316"/>
            <a:ext cx="740708" cy="430887"/>
          </a:xfrm>
          <a:prstGeom prst="rect">
            <a:avLst/>
          </a:prstGeom>
          <a:noFill/>
        </p:spPr>
        <p:txBody>
          <a:bodyPr wrap="square" rtlCol="0">
            <a:spAutoFit/>
          </a:bodyPr>
          <a:lstStyle/>
          <a:p>
            <a:pPr algn="ctr"/>
            <a:r>
              <a:rPr lang="en-US" sz="1100" b="1" dirty="0" smtClean="0"/>
              <a:t>Initial Report</a:t>
            </a:r>
            <a:endParaRPr lang="en-US" sz="1100" b="1" dirty="0"/>
          </a:p>
        </p:txBody>
      </p:sp>
      <p:sp>
        <p:nvSpPr>
          <p:cNvPr id="15" name="Documents"/>
          <p:cNvSpPr>
            <a:spLocks noEditPoints="1" noChangeArrowheads="1"/>
          </p:cNvSpPr>
          <p:nvPr/>
        </p:nvSpPr>
        <p:spPr bwMode="auto">
          <a:xfrm>
            <a:off x="2688293" y="1997303"/>
            <a:ext cx="386603" cy="51500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16" name="Picture 2" descr="C:\Users\cescribano\AppData\Local\Microsoft\Windows\Temporary Internet Files\Content.IE5\OM3GJWGX\MC90043382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8271" y="1927593"/>
            <a:ext cx="491823" cy="49182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006665" y="2212224"/>
            <a:ext cx="1177179" cy="600164"/>
          </a:xfrm>
          <a:prstGeom prst="rect">
            <a:avLst/>
          </a:prstGeom>
          <a:noFill/>
        </p:spPr>
        <p:txBody>
          <a:bodyPr wrap="square" rtlCol="0">
            <a:spAutoFit/>
          </a:bodyPr>
          <a:lstStyle/>
          <a:p>
            <a:pPr algn="ctr"/>
            <a:r>
              <a:rPr lang="en-US" sz="1100" b="1" dirty="0" smtClean="0"/>
              <a:t>Inquiry</a:t>
            </a:r>
          </a:p>
          <a:p>
            <a:pPr algn="ctr"/>
            <a:r>
              <a:rPr lang="en-US" sz="1100" b="1" dirty="0" smtClean="0"/>
              <a:t> and Determination</a:t>
            </a:r>
            <a:endParaRPr lang="en-US" sz="1100" b="1" dirty="0"/>
          </a:p>
        </p:txBody>
      </p:sp>
      <p:sp>
        <p:nvSpPr>
          <p:cNvPr id="18" name="TextBox 17"/>
          <p:cNvSpPr txBox="1"/>
          <p:nvPr/>
        </p:nvSpPr>
        <p:spPr>
          <a:xfrm>
            <a:off x="5570447" y="2292905"/>
            <a:ext cx="740708" cy="430887"/>
          </a:xfrm>
          <a:prstGeom prst="rect">
            <a:avLst/>
          </a:prstGeom>
          <a:noFill/>
        </p:spPr>
        <p:txBody>
          <a:bodyPr wrap="square" rtlCol="0">
            <a:spAutoFit/>
          </a:bodyPr>
          <a:lstStyle/>
          <a:p>
            <a:pPr algn="ctr"/>
            <a:r>
              <a:rPr lang="en-US" sz="1100" b="1" dirty="0" smtClean="0"/>
              <a:t>Final Report</a:t>
            </a:r>
            <a:endParaRPr lang="en-US" sz="1100" b="1" dirty="0"/>
          </a:p>
        </p:txBody>
      </p:sp>
      <p:sp>
        <p:nvSpPr>
          <p:cNvPr id="19" name="Documents"/>
          <p:cNvSpPr>
            <a:spLocks noEditPoints="1" noChangeArrowheads="1"/>
          </p:cNvSpPr>
          <p:nvPr/>
        </p:nvSpPr>
        <p:spPr bwMode="auto">
          <a:xfrm>
            <a:off x="5183844" y="2005742"/>
            <a:ext cx="386603" cy="51500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20" name="Picture 4" descr="C:\Users\cescribano\AppData\Local\Microsoft\Windows\Temporary Internet Files\Content.IE5\CAX0ZOPU\MC90043253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120" y="1966282"/>
            <a:ext cx="628820" cy="43172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578976" y="2136024"/>
            <a:ext cx="990600" cy="600164"/>
          </a:xfrm>
          <a:prstGeom prst="rect">
            <a:avLst/>
          </a:prstGeom>
          <a:noFill/>
        </p:spPr>
        <p:txBody>
          <a:bodyPr wrap="square" rtlCol="0">
            <a:spAutoFit/>
          </a:bodyPr>
          <a:lstStyle/>
          <a:p>
            <a:pPr algn="ctr"/>
            <a:r>
              <a:rPr lang="en-US" sz="1100" b="1" dirty="0" smtClean="0"/>
              <a:t>Field Office Chief Approval</a:t>
            </a:r>
            <a:endParaRPr lang="en-US" sz="1100" b="1" dirty="0"/>
          </a:p>
        </p:txBody>
      </p:sp>
      <p:pic>
        <p:nvPicPr>
          <p:cNvPr id="22" name="Picture 5" descr="C:\Users\cescribano\AppData\Local\Microsoft\Windows\Temporary Internet Files\Content.IE5\OM3GJWGX\MC90043476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8271" y="1763116"/>
            <a:ext cx="838057" cy="83805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962343" y="2296862"/>
            <a:ext cx="865654" cy="430887"/>
          </a:xfrm>
          <a:prstGeom prst="rect">
            <a:avLst/>
          </a:prstGeom>
          <a:noFill/>
        </p:spPr>
        <p:txBody>
          <a:bodyPr wrap="square" rtlCol="0">
            <a:spAutoFit/>
          </a:bodyPr>
          <a:lstStyle/>
          <a:p>
            <a:pPr algn="ctr"/>
            <a:r>
              <a:rPr lang="en-US" sz="1100" b="1" dirty="0" smtClean="0"/>
              <a:t>Violation Closure</a:t>
            </a:r>
            <a:endParaRPr lang="en-US" sz="1100" b="1" dirty="0"/>
          </a:p>
        </p:txBody>
      </p:sp>
      <p:sp>
        <p:nvSpPr>
          <p:cNvPr id="24" name="Right Arrow 23"/>
          <p:cNvSpPr/>
          <p:nvPr/>
        </p:nvSpPr>
        <p:spPr>
          <a:xfrm>
            <a:off x="1353671" y="2470248"/>
            <a:ext cx="228600"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a:off x="2550460" y="2470248"/>
            <a:ext cx="228600"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5"/>
          <p:cNvSpPr/>
          <p:nvPr/>
        </p:nvSpPr>
        <p:spPr>
          <a:xfrm>
            <a:off x="3815604" y="2470248"/>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26"/>
          <p:cNvSpPr/>
          <p:nvPr/>
        </p:nvSpPr>
        <p:spPr>
          <a:xfrm>
            <a:off x="5080748" y="2470248"/>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Arrow 27"/>
          <p:cNvSpPr/>
          <p:nvPr/>
        </p:nvSpPr>
        <p:spPr>
          <a:xfrm>
            <a:off x="6345892" y="2470248"/>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Arrow 28"/>
          <p:cNvSpPr/>
          <p:nvPr/>
        </p:nvSpPr>
        <p:spPr>
          <a:xfrm>
            <a:off x="7611036" y="2470248"/>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3179737" y="2864405"/>
            <a:ext cx="1169895" cy="461665"/>
          </a:xfrm>
          <a:prstGeom prst="rect">
            <a:avLst/>
          </a:prstGeom>
          <a:noFill/>
        </p:spPr>
        <p:txBody>
          <a:bodyPr wrap="square" rtlCol="0">
            <a:spAutoFit/>
          </a:bodyPr>
          <a:lstStyle/>
          <a:p>
            <a:r>
              <a:rPr lang="en-US" sz="1200" dirty="0" smtClean="0"/>
              <a:t>ISR has </a:t>
            </a:r>
            <a:r>
              <a:rPr lang="en-US" sz="1200" b="1" dirty="0" smtClean="0"/>
              <a:t>3 days </a:t>
            </a:r>
            <a:r>
              <a:rPr lang="en-US" sz="1200" dirty="0" smtClean="0"/>
              <a:t>to process</a:t>
            </a:r>
            <a:endParaRPr lang="en-US" sz="1200" dirty="0"/>
          </a:p>
        </p:txBody>
      </p:sp>
      <p:cxnSp>
        <p:nvCxnSpPr>
          <p:cNvPr id="34" name="Straight Connector 33"/>
          <p:cNvCxnSpPr/>
          <p:nvPr/>
        </p:nvCxnSpPr>
        <p:spPr>
          <a:xfrm>
            <a:off x="3074037" y="2851155"/>
            <a:ext cx="859" cy="1017701"/>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1383319" y="1836750"/>
            <a:ext cx="1198467" cy="1367989"/>
          </a:xfrm>
          <a:prstGeom prst="rect">
            <a:avLst/>
          </a:prstGeom>
          <a:solidFill>
            <a:schemeClr val="bg1">
              <a:lumMod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1930512" y="5738830"/>
            <a:ext cx="1465729" cy="369332"/>
          </a:xfrm>
          <a:prstGeom prst="rect">
            <a:avLst/>
          </a:prstGeom>
          <a:noFill/>
        </p:spPr>
        <p:txBody>
          <a:bodyPr wrap="square" rtlCol="0">
            <a:spAutoFit/>
          </a:bodyPr>
          <a:lstStyle/>
          <a:p>
            <a:pPr algn="ctr"/>
            <a:r>
              <a:rPr lang="en-US" b="1" dirty="0" smtClean="0"/>
              <a:t>FSO</a:t>
            </a:r>
            <a:endParaRPr lang="en-US" b="1" dirty="0"/>
          </a:p>
        </p:txBody>
      </p:sp>
      <p:sp>
        <p:nvSpPr>
          <p:cNvPr id="47" name="TextBox 46"/>
          <p:cNvSpPr txBox="1"/>
          <p:nvPr/>
        </p:nvSpPr>
        <p:spPr>
          <a:xfrm>
            <a:off x="7348509" y="5758283"/>
            <a:ext cx="1465729" cy="369332"/>
          </a:xfrm>
          <a:prstGeom prst="rect">
            <a:avLst/>
          </a:prstGeom>
          <a:noFill/>
        </p:spPr>
        <p:txBody>
          <a:bodyPr wrap="square" rtlCol="0">
            <a:spAutoFit/>
          </a:bodyPr>
          <a:lstStyle/>
          <a:p>
            <a:pPr algn="ctr"/>
            <a:r>
              <a:rPr lang="en-US" b="1" dirty="0" smtClean="0"/>
              <a:t>ISR</a:t>
            </a:r>
            <a:endParaRPr lang="en-US" b="1" dirty="0"/>
          </a:p>
        </p:txBody>
      </p:sp>
      <p:grpSp>
        <p:nvGrpSpPr>
          <p:cNvPr id="36" name="Group 35"/>
          <p:cNvGrpSpPr/>
          <p:nvPr/>
        </p:nvGrpSpPr>
        <p:grpSpPr>
          <a:xfrm>
            <a:off x="4267200" y="3229213"/>
            <a:ext cx="2667000" cy="3323987"/>
            <a:chOff x="4267200" y="3229213"/>
            <a:chExt cx="2667000" cy="3323987"/>
          </a:xfrm>
        </p:grpSpPr>
        <p:sp>
          <p:nvSpPr>
            <p:cNvPr id="3" name="Document"/>
            <p:cNvSpPr>
              <a:spLocks noEditPoints="1" noChangeArrowheads="1"/>
            </p:cNvSpPr>
            <p:nvPr/>
          </p:nvSpPr>
          <p:spPr bwMode="auto">
            <a:xfrm>
              <a:off x="4267200" y="3247752"/>
              <a:ext cx="2486649" cy="327713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31" name="TextBox 30"/>
            <p:cNvSpPr txBox="1"/>
            <p:nvPr/>
          </p:nvSpPr>
          <p:spPr>
            <a:xfrm>
              <a:off x="4525418" y="3229213"/>
              <a:ext cx="2408782" cy="3323987"/>
            </a:xfrm>
            <a:prstGeom prst="rect">
              <a:avLst/>
            </a:prstGeom>
            <a:noFill/>
          </p:spPr>
          <p:txBody>
            <a:bodyPr wrap="square" rtlCol="0">
              <a:spAutoFit/>
            </a:bodyPr>
            <a:lstStyle/>
            <a:p>
              <a:pPr algn="ctr"/>
              <a:r>
                <a:rPr lang="en-US" sz="1400" b="1" dirty="0" smtClean="0"/>
                <a:t>Initial Report</a:t>
              </a:r>
            </a:p>
            <a:p>
              <a:pPr marL="285750" indent="-285750">
                <a:buFont typeface="Arial" panose="020B0604020202020204" pitchFamily="34" charset="0"/>
                <a:buChar char="•"/>
              </a:pPr>
              <a:r>
                <a:rPr lang="en-US" sz="1400" dirty="0" smtClean="0"/>
                <a:t>Description of Violation</a:t>
              </a:r>
            </a:p>
            <a:p>
              <a:pPr marL="285750" indent="-285750">
                <a:buFont typeface="Arial" panose="020B0604020202020204" pitchFamily="34" charset="0"/>
                <a:buChar char="•"/>
              </a:pPr>
              <a:r>
                <a:rPr lang="en-US" sz="1400" dirty="0" smtClean="0"/>
                <a:t>Counterintelligence Concerns</a:t>
              </a:r>
            </a:p>
            <a:p>
              <a:pPr marL="285750" indent="-285750">
                <a:buFont typeface="Arial" panose="020B0604020202020204" pitchFamily="34" charset="0"/>
                <a:buChar char="•"/>
              </a:pPr>
              <a:r>
                <a:rPr lang="en-US" sz="1400" dirty="0" smtClean="0"/>
                <a:t>Classification</a:t>
              </a:r>
            </a:p>
            <a:p>
              <a:pPr marL="285750" indent="-285750">
                <a:buFont typeface="Arial" panose="020B0604020202020204" pitchFamily="34" charset="0"/>
                <a:buChar char="•"/>
              </a:pPr>
              <a:r>
                <a:rPr lang="en-US" sz="1400" dirty="0" smtClean="0"/>
                <a:t>Continuing risks or vulnerabilities</a:t>
              </a:r>
            </a:p>
            <a:p>
              <a:pPr marL="285750" indent="-285750">
                <a:buFont typeface="Arial" panose="020B0604020202020204" pitchFamily="34" charset="0"/>
                <a:buChar char="•"/>
              </a:pPr>
              <a:r>
                <a:rPr lang="en-US" sz="1400" dirty="0" smtClean="0"/>
                <a:t>Other facilities</a:t>
              </a:r>
            </a:p>
            <a:p>
              <a:pPr marL="285750" indent="-285750">
                <a:buFont typeface="Arial" panose="020B0604020202020204" pitchFamily="34" charset="0"/>
                <a:buChar char="•"/>
              </a:pPr>
              <a:r>
                <a:rPr lang="en-US" sz="1400" dirty="0" smtClean="0"/>
                <a:t>GCA POC</a:t>
              </a:r>
            </a:p>
            <a:p>
              <a:pPr marL="285750" indent="-285750">
                <a:buFont typeface="Arial" panose="020B0604020202020204" pitchFamily="34" charset="0"/>
                <a:buChar char="•"/>
              </a:pPr>
              <a:r>
                <a:rPr lang="en-US" sz="1400" dirty="0" smtClean="0"/>
                <a:t>Confirmation that classified material is protected</a:t>
              </a:r>
            </a:p>
            <a:p>
              <a:pPr marL="285750" indent="-285750">
                <a:buFont typeface="Arial" panose="020B0604020202020204" pitchFamily="34" charset="0"/>
                <a:buChar char="•"/>
              </a:pPr>
              <a:r>
                <a:rPr lang="en-US" sz="1400" dirty="0" smtClean="0"/>
                <a:t>Special category, if applicable</a:t>
              </a:r>
              <a:endParaRPr lang="en-US" sz="1400" dirty="0"/>
            </a:p>
          </p:txBody>
        </p:sp>
      </p:grpSp>
      <p:sp>
        <p:nvSpPr>
          <p:cNvPr id="43" name="Rectangle 42"/>
          <p:cNvSpPr/>
          <p:nvPr/>
        </p:nvSpPr>
        <p:spPr>
          <a:xfrm>
            <a:off x="1541748" y="1371600"/>
            <a:ext cx="1716742" cy="429768"/>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Box 44"/>
          <p:cNvSpPr txBox="1"/>
          <p:nvPr/>
        </p:nvSpPr>
        <p:spPr>
          <a:xfrm>
            <a:off x="1583642" y="1464485"/>
            <a:ext cx="1623231" cy="307777"/>
          </a:xfrm>
          <a:prstGeom prst="rect">
            <a:avLst/>
          </a:prstGeom>
          <a:noFill/>
        </p:spPr>
        <p:txBody>
          <a:bodyPr wrap="square" rtlCol="0">
            <a:spAutoFit/>
          </a:bodyPr>
          <a:lstStyle/>
          <a:p>
            <a:pPr algn="ctr"/>
            <a:r>
              <a:rPr lang="en-US" sz="1400" b="1" dirty="0" smtClean="0"/>
              <a:t>FSO: 1 – 2 days</a:t>
            </a:r>
            <a:endParaRPr lang="en-US" sz="1400" b="1" dirty="0"/>
          </a:p>
        </p:txBody>
      </p:sp>
      <p:sp>
        <p:nvSpPr>
          <p:cNvPr id="33" name="Rectangle 32"/>
          <p:cNvSpPr/>
          <p:nvPr/>
        </p:nvSpPr>
        <p:spPr>
          <a:xfrm>
            <a:off x="3948955" y="1836750"/>
            <a:ext cx="5059455" cy="1367989"/>
          </a:xfrm>
          <a:prstGeom prst="rect">
            <a:avLst/>
          </a:prstGeom>
          <a:solidFill>
            <a:schemeClr val="bg1">
              <a:lumMod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2" descr="D:\Users\Dustin.Sievers\Desktop\NCMS National\Security Violations\2015-04-08\ISR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6498" y="4176831"/>
            <a:ext cx="1809750" cy="1428750"/>
          </a:xfrm>
          <a:prstGeom prst="rect">
            <a:avLst/>
          </a:prstGeom>
          <a:noFill/>
          <a:ln w="19050">
            <a:solidFill>
              <a:schemeClr val="accent2"/>
            </a:solidFill>
          </a:ln>
          <a:extLst>
            <a:ext uri="{909E8E84-426E-40DD-AFC4-6F175D3DCCD1}">
              <a14:hiddenFill xmlns:a14="http://schemas.microsoft.com/office/drawing/2010/main">
                <a:solidFill>
                  <a:srgbClr val="FFFFFF"/>
                </a:solidFill>
              </a14:hiddenFill>
            </a:ext>
          </a:extLst>
        </p:spPr>
      </p:pic>
      <p:pic>
        <p:nvPicPr>
          <p:cNvPr id="3074" name="Picture 2" descr="D:\Users\Dustin.Sievers\Desktop\NCMS National\Security Violations\2015-04-08\office-worker-low.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7799" y="3868856"/>
            <a:ext cx="2571156" cy="1717675"/>
          </a:xfrm>
          <a:prstGeom prst="rect">
            <a:avLst/>
          </a:prstGeom>
          <a:noFill/>
          <a:ln w="1905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20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600"/>
                                        <p:tgtEl>
                                          <p:spTgt spid="36"/>
                                        </p:tgtEl>
                                      </p:cBhvr>
                                    </p:animEffect>
                                  </p:childTnLst>
                                </p:cTn>
                              </p:par>
                            </p:childTnLst>
                          </p:cTn>
                        </p:par>
                        <p:par>
                          <p:cTn id="8" fill="hold">
                            <p:stCondLst>
                              <p:cond delay="16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3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Initial Report</a:t>
            </a:r>
            <a:endParaRPr lang="en-US" dirty="0"/>
          </a:p>
        </p:txBody>
      </p:sp>
      <p:sp>
        <p:nvSpPr>
          <p:cNvPr id="2" name="Content Placeholder 1"/>
          <p:cNvSpPr>
            <a:spLocks noGrp="1"/>
          </p:cNvSpPr>
          <p:nvPr>
            <p:ph idx="1"/>
          </p:nvPr>
        </p:nvSpPr>
        <p:spPr/>
        <p:txBody>
          <a:bodyPr>
            <a:normAutofit/>
          </a:bodyPr>
          <a:lstStyle/>
          <a:p>
            <a:r>
              <a:rPr lang="en-US" sz="2400" dirty="0" smtClean="0"/>
              <a:t>If it involves, Secret and Confidential:</a:t>
            </a:r>
          </a:p>
          <a:p>
            <a:pPr lvl="1"/>
            <a:r>
              <a:rPr lang="en-US" sz="2000" dirty="0" smtClean="0"/>
              <a:t>report to DSS within 72 hours (3 days)</a:t>
            </a:r>
          </a:p>
          <a:p>
            <a:pPr lvl="1"/>
            <a:endParaRPr lang="en-US" sz="2000" dirty="0" smtClean="0"/>
          </a:p>
          <a:p>
            <a:r>
              <a:rPr lang="en-US" sz="2400" dirty="0" smtClean="0"/>
              <a:t>If it involves, Top Secret:</a:t>
            </a:r>
          </a:p>
          <a:p>
            <a:pPr lvl="1"/>
            <a:r>
              <a:rPr lang="en-US" sz="2000" dirty="0" smtClean="0"/>
              <a:t>Within 24 hours (1 day)</a:t>
            </a:r>
          </a:p>
          <a:p>
            <a:pPr lvl="1"/>
            <a:endParaRPr lang="en-US" sz="2000" dirty="0"/>
          </a:p>
          <a:p>
            <a:pPr marL="457200" lvl="1" indent="0">
              <a:buNone/>
            </a:pPr>
            <a:r>
              <a:rPr lang="en-US" sz="2000" dirty="0" smtClean="0"/>
              <a:t>Sample of an initial report</a:t>
            </a:r>
          </a:p>
          <a:p>
            <a:pPr marL="457200" lvl="1" indent="0">
              <a:buNone/>
            </a:pPr>
            <a:r>
              <a:rPr lang="en-US" sz="2000" dirty="0" smtClean="0"/>
              <a:t>(send to IS Rep, FOC, CISA &amp;</a:t>
            </a:r>
          </a:p>
          <a:p>
            <a:pPr marL="457200" lvl="1" indent="0">
              <a:buNone/>
            </a:pPr>
            <a:r>
              <a:rPr lang="en-US" sz="2000" dirty="0"/>
              <a:t> </a:t>
            </a:r>
            <a:r>
              <a:rPr lang="en-US" sz="2000" dirty="0" smtClean="0"/>
              <a:t> ISSP if applicable)</a:t>
            </a:r>
          </a:p>
          <a:p>
            <a:endParaRPr lang="en-US" sz="2400" dirty="0" smtClean="0"/>
          </a:p>
        </p:txBody>
      </p:sp>
      <p:pic>
        <p:nvPicPr>
          <p:cNvPr id="4" name="Picture 2">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2488" y="2743200"/>
            <a:ext cx="2445512" cy="3162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264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Conducting the Inquiry</a:t>
            </a:r>
            <a:endParaRPr lang="en-US" dirty="0"/>
          </a:p>
        </p:txBody>
      </p:sp>
      <p:sp>
        <p:nvSpPr>
          <p:cNvPr id="4" name="Rectangle 3"/>
          <p:cNvSpPr/>
          <p:nvPr/>
        </p:nvSpPr>
        <p:spPr>
          <a:xfrm>
            <a:off x="1545292" y="2102405"/>
            <a:ext cx="990600" cy="76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803713"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062134" y="2102405"/>
            <a:ext cx="990600" cy="762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320555"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578976"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837397"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Explosion 1 9"/>
          <p:cNvSpPr/>
          <p:nvPr/>
        </p:nvSpPr>
        <p:spPr>
          <a:xfrm>
            <a:off x="286871" y="1988105"/>
            <a:ext cx="1066800" cy="9906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63071" y="2253019"/>
            <a:ext cx="914400" cy="430887"/>
          </a:xfrm>
          <a:prstGeom prst="rect">
            <a:avLst/>
          </a:prstGeom>
          <a:noFill/>
        </p:spPr>
        <p:txBody>
          <a:bodyPr wrap="square" rtlCol="0">
            <a:spAutoFit/>
          </a:bodyPr>
          <a:lstStyle/>
          <a:p>
            <a:pPr algn="ctr"/>
            <a:r>
              <a:rPr lang="en-US" sz="1100" b="1" dirty="0" smtClean="0"/>
              <a:t>Security </a:t>
            </a:r>
            <a:br>
              <a:rPr lang="en-US" sz="1100" b="1" dirty="0" smtClean="0"/>
            </a:br>
            <a:r>
              <a:rPr lang="en-US" sz="1100" b="1" dirty="0" smtClean="0"/>
              <a:t>Violation</a:t>
            </a:r>
            <a:endParaRPr lang="en-US" sz="1100" b="1" dirty="0"/>
          </a:p>
        </p:txBody>
      </p:sp>
      <p:pic>
        <p:nvPicPr>
          <p:cNvPr id="12" name="Picture 2" descr="C:\Users\cescribano\AppData\Local\Microsoft\Windows\Temporary Internet Files\Content.IE5\OM3GJWGX\MC90043382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9871" y="1856493"/>
            <a:ext cx="491823" cy="4918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487021" y="2348316"/>
            <a:ext cx="1107142" cy="430887"/>
          </a:xfrm>
          <a:prstGeom prst="rect">
            <a:avLst/>
          </a:prstGeom>
          <a:noFill/>
        </p:spPr>
        <p:txBody>
          <a:bodyPr wrap="square" rtlCol="0">
            <a:spAutoFit/>
          </a:bodyPr>
          <a:lstStyle/>
          <a:p>
            <a:pPr algn="ctr"/>
            <a:r>
              <a:rPr lang="en-US" sz="1100" b="1" dirty="0" smtClean="0"/>
              <a:t>Preliminary </a:t>
            </a:r>
            <a:br>
              <a:rPr lang="en-US" sz="1100" b="1" dirty="0" smtClean="0"/>
            </a:br>
            <a:r>
              <a:rPr lang="en-US" sz="1100" b="1" dirty="0" smtClean="0"/>
              <a:t>Inquiry</a:t>
            </a:r>
            <a:endParaRPr lang="en-US" sz="1100" b="1" dirty="0"/>
          </a:p>
        </p:txBody>
      </p:sp>
      <p:sp>
        <p:nvSpPr>
          <p:cNvPr id="14" name="TextBox 13"/>
          <p:cNvSpPr txBox="1"/>
          <p:nvPr/>
        </p:nvSpPr>
        <p:spPr>
          <a:xfrm>
            <a:off x="3074896" y="2348316"/>
            <a:ext cx="740708" cy="430887"/>
          </a:xfrm>
          <a:prstGeom prst="rect">
            <a:avLst/>
          </a:prstGeom>
          <a:noFill/>
        </p:spPr>
        <p:txBody>
          <a:bodyPr wrap="square" rtlCol="0">
            <a:spAutoFit/>
          </a:bodyPr>
          <a:lstStyle/>
          <a:p>
            <a:pPr algn="ctr"/>
            <a:r>
              <a:rPr lang="en-US" sz="1100" b="1" dirty="0" smtClean="0"/>
              <a:t>Initial Report</a:t>
            </a:r>
            <a:endParaRPr lang="en-US" sz="1100" b="1" dirty="0"/>
          </a:p>
        </p:txBody>
      </p:sp>
      <p:sp>
        <p:nvSpPr>
          <p:cNvPr id="15" name="Documents"/>
          <p:cNvSpPr>
            <a:spLocks noEditPoints="1" noChangeArrowheads="1"/>
          </p:cNvSpPr>
          <p:nvPr/>
        </p:nvSpPr>
        <p:spPr bwMode="auto">
          <a:xfrm>
            <a:off x="2688293" y="1997303"/>
            <a:ext cx="386603" cy="51500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16" name="Picture 2" descr="C:\Users\cescribano\AppData\Local\Microsoft\Windows\Temporary Internet Files\Content.IE5\OM3GJWGX\MC90043382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8271" y="1927593"/>
            <a:ext cx="491823" cy="49182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006665" y="2212224"/>
            <a:ext cx="1177179" cy="600164"/>
          </a:xfrm>
          <a:prstGeom prst="rect">
            <a:avLst/>
          </a:prstGeom>
          <a:noFill/>
        </p:spPr>
        <p:txBody>
          <a:bodyPr wrap="square" rtlCol="0">
            <a:spAutoFit/>
          </a:bodyPr>
          <a:lstStyle/>
          <a:p>
            <a:pPr algn="ctr"/>
            <a:r>
              <a:rPr lang="en-US" sz="1100" b="1" dirty="0" smtClean="0"/>
              <a:t>Inquiry</a:t>
            </a:r>
          </a:p>
          <a:p>
            <a:pPr algn="ctr"/>
            <a:r>
              <a:rPr lang="en-US" sz="1100" b="1" dirty="0" smtClean="0"/>
              <a:t> and Determination</a:t>
            </a:r>
            <a:endParaRPr lang="en-US" sz="1100" b="1" dirty="0"/>
          </a:p>
        </p:txBody>
      </p:sp>
      <p:sp>
        <p:nvSpPr>
          <p:cNvPr id="18" name="TextBox 17"/>
          <p:cNvSpPr txBox="1"/>
          <p:nvPr/>
        </p:nvSpPr>
        <p:spPr>
          <a:xfrm>
            <a:off x="5570447" y="2292905"/>
            <a:ext cx="740708" cy="430887"/>
          </a:xfrm>
          <a:prstGeom prst="rect">
            <a:avLst/>
          </a:prstGeom>
          <a:noFill/>
        </p:spPr>
        <p:txBody>
          <a:bodyPr wrap="square" rtlCol="0">
            <a:spAutoFit/>
          </a:bodyPr>
          <a:lstStyle/>
          <a:p>
            <a:pPr algn="ctr"/>
            <a:r>
              <a:rPr lang="en-US" sz="1100" b="1" dirty="0" smtClean="0"/>
              <a:t>Final Report</a:t>
            </a:r>
            <a:endParaRPr lang="en-US" sz="1100" b="1" dirty="0"/>
          </a:p>
        </p:txBody>
      </p:sp>
      <p:sp>
        <p:nvSpPr>
          <p:cNvPr id="19" name="Documents"/>
          <p:cNvSpPr>
            <a:spLocks noEditPoints="1" noChangeArrowheads="1"/>
          </p:cNvSpPr>
          <p:nvPr/>
        </p:nvSpPr>
        <p:spPr bwMode="auto">
          <a:xfrm>
            <a:off x="5183844" y="2005742"/>
            <a:ext cx="386603" cy="51500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20" name="Picture 4" descr="C:\Users\cescribano\AppData\Local\Microsoft\Windows\Temporary Internet Files\Content.IE5\CAX0ZOPU\MC90043253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120" y="1966282"/>
            <a:ext cx="628820" cy="43172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578976" y="2136024"/>
            <a:ext cx="990600" cy="600164"/>
          </a:xfrm>
          <a:prstGeom prst="rect">
            <a:avLst/>
          </a:prstGeom>
          <a:noFill/>
        </p:spPr>
        <p:txBody>
          <a:bodyPr wrap="square" rtlCol="0">
            <a:spAutoFit/>
          </a:bodyPr>
          <a:lstStyle/>
          <a:p>
            <a:pPr algn="ctr"/>
            <a:r>
              <a:rPr lang="en-US" sz="1100" b="1" dirty="0" smtClean="0"/>
              <a:t>Field Office Chief Approval</a:t>
            </a:r>
            <a:endParaRPr lang="en-US" sz="1100" b="1" dirty="0"/>
          </a:p>
        </p:txBody>
      </p:sp>
      <p:pic>
        <p:nvPicPr>
          <p:cNvPr id="22" name="Picture 5" descr="C:\Users\cescribano\AppData\Local\Microsoft\Windows\Temporary Internet Files\Content.IE5\OM3GJWGX\MC90043476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8271" y="1763116"/>
            <a:ext cx="838057" cy="83805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962343" y="2296862"/>
            <a:ext cx="865654" cy="430887"/>
          </a:xfrm>
          <a:prstGeom prst="rect">
            <a:avLst/>
          </a:prstGeom>
          <a:noFill/>
        </p:spPr>
        <p:txBody>
          <a:bodyPr wrap="square" rtlCol="0">
            <a:spAutoFit/>
          </a:bodyPr>
          <a:lstStyle/>
          <a:p>
            <a:pPr algn="ctr"/>
            <a:r>
              <a:rPr lang="en-US" sz="1100" b="1" dirty="0" smtClean="0"/>
              <a:t>Violation Closure</a:t>
            </a:r>
            <a:endParaRPr lang="en-US" sz="1100" b="1" dirty="0"/>
          </a:p>
        </p:txBody>
      </p:sp>
      <p:sp>
        <p:nvSpPr>
          <p:cNvPr id="24" name="Right Arrow 23"/>
          <p:cNvSpPr/>
          <p:nvPr/>
        </p:nvSpPr>
        <p:spPr>
          <a:xfrm>
            <a:off x="1353671" y="2470248"/>
            <a:ext cx="228600"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a:off x="2550460" y="2470248"/>
            <a:ext cx="228600"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5"/>
          <p:cNvSpPr/>
          <p:nvPr/>
        </p:nvSpPr>
        <p:spPr>
          <a:xfrm>
            <a:off x="3815604" y="2470248"/>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26"/>
          <p:cNvSpPr/>
          <p:nvPr/>
        </p:nvSpPr>
        <p:spPr>
          <a:xfrm>
            <a:off x="5080748" y="2470248"/>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Arrow 27"/>
          <p:cNvSpPr/>
          <p:nvPr/>
        </p:nvSpPr>
        <p:spPr>
          <a:xfrm>
            <a:off x="6345892" y="2470248"/>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Arrow 28"/>
          <p:cNvSpPr/>
          <p:nvPr/>
        </p:nvSpPr>
        <p:spPr>
          <a:xfrm>
            <a:off x="7611036" y="2470248"/>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5119246" y="1836750"/>
            <a:ext cx="3889164" cy="1367989"/>
          </a:xfrm>
          <a:prstGeom prst="rect">
            <a:avLst/>
          </a:prstGeom>
          <a:solidFill>
            <a:schemeClr val="bg1">
              <a:lumMod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1383319" y="1836750"/>
            <a:ext cx="2484952" cy="1367989"/>
          </a:xfrm>
          <a:prstGeom prst="rect">
            <a:avLst/>
          </a:prstGeom>
          <a:solidFill>
            <a:schemeClr val="bg1">
              <a:lumMod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1089007" y="6114818"/>
            <a:ext cx="1465729" cy="369332"/>
          </a:xfrm>
          <a:prstGeom prst="rect">
            <a:avLst/>
          </a:prstGeom>
          <a:noFill/>
        </p:spPr>
        <p:txBody>
          <a:bodyPr wrap="square" rtlCol="0">
            <a:spAutoFit/>
          </a:bodyPr>
          <a:lstStyle/>
          <a:p>
            <a:pPr algn="ctr"/>
            <a:r>
              <a:rPr lang="en-US" b="1" dirty="0" smtClean="0"/>
              <a:t>FSO</a:t>
            </a:r>
            <a:endParaRPr lang="en-US" b="1" dirty="0"/>
          </a:p>
        </p:txBody>
      </p:sp>
      <p:sp>
        <p:nvSpPr>
          <p:cNvPr id="37" name="Rectangle 36"/>
          <p:cNvSpPr/>
          <p:nvPr/>
        </p:nvSpPr>
        <p:spPr>
          <a:xfrm>
            <a:off x="5272576" y="3594577"/>
            <a:ext cx="2824723" cy="2031325"/>
          </a:xfrm>
          <a:prstGeom prst="rect">
            <a:avLst/>
          </a:prstGeom>
        </p:spPr>
        <p:txBody>
          <a:bodyPr wrap="square">
            <a:spAutoFit/>
          </a:bodyPr>
          <a:lstStyle/>
          <a:p>
            <a:pPr marL="285750" indent="-285750">
              <a:buFont typeface="Arial" panose="020B0604020202020204" pitchFamily="34" charset="0"/>
              <a:buChar char="•"/>
            </a:pPr>
            <a:r>
              <a:rPr lang="en-US" dirty="0" smtClean="0"/>
              <a:t>Facts</a:t>
            </a:r>
          </a:p>
          <a:p>
            <a:pPr marL="285750" indent="-285750">
              <a:buFont typeface="Arial" panose="020B0604020202020204" pitchFamily="34" charset="0"/>
              <a:buChar char="•"/>
            </a:pPr>
            <a:r>
              <a:rPr lang="en-US" dirty="0" smtClean="0"/>
              <a:t>Possible causes</a:t>
            </a:r>
          </a:p>
          <a:p>
            <a:pPr marL="285750" indent="-285750">
              <a:buFont typeface="Arial" panose="020B0604020202020204" pitchFamily="34" charset="0"/>
              <a:buChar char="•"/>
            </a:pPr>
            <a:r>
              <a:rPr lang="en-US" dirty="0" smtClean="0"/>
              <a:t>Persons responsible</a:t>
            </a:r>
          </a:p>
          <a:p>
            <a:pPr marL="285750" indent="-285750">
              <a:buFont typeface="Arial" panose="020B0604020202020204" pitchFamily="34" charset="0"/>
              <a:buChar char="•"/>
            </a:pPr>
            <a:r>
              <a:rPr lang="en-US" dirty="0" smtClean="0"/>
              <a:t>Corrective actions</a:t>
            </a:r>
          </a:p>
          <a:p>
            <a:pPr marL="285750" indent="-285750">
              <a:buFont typeface="Arial" panose="020B0604020202020204" pitchFamily="34" charset="0"/>
              <a:buChar char="•"/>
            </a:pPr>
            <a:r>
              <a:rPr lang="en-US" dirty="0" smtClean="0"/>
              <a:t>Unauthorized access to the classified information</a:t>
            </a:r>
            <a:endParaRPr lang="en-US" dirty="0"/>
          </a:p>
        </p:txBody>
      </p:sp>
      <p:cxnSp>
        <p:nvCxnSpPr>
          <p:cNvPr id="35" name="Straight Connector 34"/>
          <p:cNvCxnSpPr/>
          <p:nvPr/>
        </p:nvCxnSpPr>
        <p:spPr>
          <a:xfrm>
            <a:off x="4394053" y="2837992"/>
            <a:ext cx="0" cy="59637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4082865" y="1426725"/>
            <a:ext cx="1784535" cy="429768"/>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TextBox 37"/>
          <p:cNvSpPr txBox="1"/>
          <p:nvPr/>
        </p:nvSpPr>
        <p:spPr>
          <a:xfrm>
            <a:off x="4129621" y="1523647"/>
            <a:ext cx="1623231" cy="307777"/>
          </a:xfrm>
          <a:prstGeom prst="rect">
            <a:avLst/>
          </a:prstGeom>
          <a:noFill/>
        </p:spPr>
        <p:txBody>
          <a:bodyPr wrap="square" rtlCol="0">
            <a:spAutoFit/>
          </a:bodyPr>
          <a:lstStyle/>
          <a:p>
            <a:pPr algn="ctr"/>
            <a:r>
              <a:rPr lang="en-US" sz="1400" b="1" dirty="0" smtClean="0"/>
              <a:t>FSO: 15 days</a:t>
            </a:r>
            <a:endParaRPr lang="en-US" sz="1400" b="1" dirty="0"/>
          </a:p>
        </p:txBody>
      </p:sp>
      <p:grpSp>
        <p:nvGrpSpPr>
          <p:cNvPr id="7168" name="Group 7167"/>
          <p:cNvGrpSpPr/>
          <p:nvPr/>
        </p:nvGrpSpPr>
        <p:grpSpPr>
          <a:xfrm>
            <a:off x="972820" y="3434362"/>
            <a:ext cx="3903980" cy="2680456"/>
            <a:chOff x="972820" y="3434362"/>
            <a:chExt cx="3903980" cy="2680456"/>
          </a:xfrm>
        </p:grpSpPr>
        <p:sp>
          <p:nvSpPr>
            <p:cNvPr id="30" name="Rectangle 29"/>
            <p:cNvSpPr/>
            <p:nvPr/>
          </p:nvSpPr>
          <p:spPr>
            <a:xfrm>
              <a:off x="972820" y="3434362"/>
              <a:ext cx="3903980" cy="2680456"/>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D:\Users\Dustin.Sievers\Desktop\NCMS National\Security Violations\2015-04-08\people-Vector_People_000027.jpg"/>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1963157" y="3482720"/>
              <a:ext cx="2632097" cy="263209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Users\Dustin.Sievers\Desktop\NCMS National\Security Violations\2015-04-08\professional_people.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flipH="1">
              <a:off x="972820" y="3505200"/>
              <a:ext cx="2264237" cy="25854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18184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Final Report</a:t>
            </a:r>
            <a:endParaRPr lang="en-US" dirty="0"/>
          </a:p>
        </p:txBody>
      </p:sp>
      <p:sp>
        <p:nvSpPr>
          <p:cNvPr id="2" name="Content Placeholder 1"/>
          <p:cNvSpPr>
            <a:spLocks noGrp="1"/>
          </p:cNvSpPr>
          <p:nvPr>
            <p:ph idx="1"/>
          </p:nvPr>
        </p:nvSpPr>
        <p:spPr/>
        <p:txBody>
          <a:bodyPr>
            <a:normAutofit fontScale="85000" lnSpcReduction="20000"/>
          </a:bodyPr>
          <a:lstStyle/>
          <a:p>
            <a:r>
              <a:rPr lang="en-US" dirty="0" smtClean="0"/>
              <a:t>Conducting AI for Final Report</a:t>
            </a:r>
          </a:p>
          <a:p>
            <a:pPr lvl="1"/>
            <a:r>
              <a:rPr lang="en-US" dirty="0" smtClean="0"/>
              <a:t>Inform senior management of the active administrative inquiry.</a:t>
            </a:r>
          </a:p>
          <a:p>
            <a:pPr lvl="1"/>
            <a:r>
              <a:rPr lang="en-US" dirty="0" smtClean="0"/>
              <a:t>Interview all personnel/witnesses involved in the violation:</a:t>
            </a:r>
          </a:p>
          <a:p>
            <a:pPr lvl="2"/>
            <a:r>
              <a:rPr lang="en-US" dirty="0" smtClean="0"/>
              <a:t>Employees</a:t>
            </a:r>
          </a:p>
          <a:p>
            <a:pPr lvl="2"/>
            <a:r>
              <a:rPr lang="en-US" dirty="0" smtClean="0"/>
              <a:t>Vendors</a:t>
            </a:r>
          </a:p>
          <a:p>
            <a:pPr lvl="2"/>
            <a:r>
              <a:rPr lang="en-US" dirty="0" smtClean="0"/>
              <a:t>Sub-contractors</a:t>
            </a:r>
          </a:p>
          <a:p>
            <a:pPr lvl="2"/>
            <a:r>
              <a:rPr lang="en-US" dirty="0" smtClean="0"/>
              <a:t>Visitors</a:t>
            </a:r>
          </a:p>
          <a:p>
            <a:pPr lvl="2"/>
            <a:r>
              <a:rPr lang="en-US" dirty="0" smtClean="0"/>
              <a:t>Consultants</a:t>
            </a:r>
          </a:p>
          <a:p>
            <a:pPr lvl="1"/>
            <a:r>
              <a:rPr lang="en-US" dirty="0" smtClean="0"/>
              <a:t>When appropriate, search workspaces, computer systems, emails, cell communications, etc….</a:t>
            </a:r>
          </a:p>
          <a:p>
            <a:pPr lvl="1"/>
            <a:r>
              <a:rPr lang="en-US" dirty="0" smtClean="0"/>
              <a:t>Gather and analyze all facts</a:t>
            </a:r>
          </a:p>
          <a:p>
            <a:pPr lvl="1"/>
            <a:r>
              <a:rPr lang="en-US" dirty="0" smtClean="0"/>
              <a:t>Prepare final report for DSS</a:t>
            </a:r>
          </a:p>
          <a:p>
            <a:pPr lvl="1"/>
            <a:endParaRPr lang="en-US" dirty="0"/>
          </a:p>
        </p:txBody>
      </p:sp>
    </p:spTree>
    <p:extLst>
      <p:ext uri="{BB962C8B-B14F-4D97-AF65-F5344CB8AC3E}">
        <p14:creationId xmlns:p14="http://schemas.microsoft.com/office/powerpoint/2010/main" val="4182753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Baseline Questions</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b="1" dirty="0" smtClean="0"/>
              <a:t>Baseline Questions for the Inquiry (Remember to use the AI Job Aid for Industry)</a:t>
            </a:r>
          </a:p>
          <a:p>
            <a:pPr marL="0" indent="0">
              <a:buNone/>
            </a:pPr>
            <a:endParaRPr lang="en-US" b="1" dirty="0" smtClean="0"/>
          </a:p>
          <a:p>
            <a:pPr lvl="0"/>
            <a:r>
              <a:rPr lang="en-US" sz="3000" dirty="0"/>
              <a:t>Who discovered and reported the incident</a:t>
            </a:r>
            <a:r>
              <a:rPr lang="en-US" sz="3000" dirty="0" smtClean="0"/>
              <a:t>?</a:t>
            </a:r>
          </a:p>
          <a:p>
            <a:pPr lvl="0"/>
            <a:endParaRPr lang="en-US" sz="3000" dirty="0"/>
          </a:p>
          <a:p>
            <a:pPr lvl="0"/>
            <a:r>
              <a:rPr lang="en-US" sz="3000" dirty="0"/>
              <a:t>What corrective actions were taken</a:t>
            </a:r>
            <a:r>
              <a:rPr lang="en-US" sz="3000" dirty="0" smtClean="0"/>
              <a:t>?</a:t>
            </a:r>
          </a:p>
          <a:p>
            <a:pPr lvl="0"/>
            <a:endParaRPr lang="en-US" sz="3000" dirty="0" smtClean="0"/>
          </a:p>
          <a:p>
            <a:pPr lvl="0"/>
            <a:r>
              <a:rPr lang="en-US" sz="3000" dirty="0" smtClean="0"/>
              <a:t>What </a:t>
            </a:r>
            <a:r>
              <a:rPr lang="en-US" sz="3000" dirty="0"/>
              <a:t>specific classified information and/or material was involved and what is the classification level of the information? Was the information properly classified? </a:t>
            </a:r>
            <a:endParaRPr lang="en-US" sz="3000" dirty="0" smtClean="0"/>
          </a:p>
          <a:p>
            <a:pPr lvl="0"/>
            <a:endParaRPr lang="en-US" sz="3000" dirty="0"/>
          </a:p>
          <a:p>
            <a:pPr lvl="0"/>
            <a:r>
              <a:rPr lang="en-US" sz="3000" dirty="0"/>
              <a:t>What steps were taken to locate the material if classified information is alleged to have been lost? </a:t>
            </a:r>
            <a:endParaRPr lang="en-US" sz="3000" dirty="0" smtClean="0"/>
          </a:p>
          <a:p>
            <a:pPr lvl="0"/>
            <a:endParaRPr lang="en-US" sz="3000" dirty="0"/>
          </a:p>
          <a:p>
            <a:pPr lvl="0"/>
            <a:r>
              <a:rPr lang="en-US" sz="3000" dirty="0"/>
              <a:t>What specific NISPOM references were violated? </a:t>
            </a:r>
            <a:endParaRPr lang="en-US" sz="3000" dirty="0" smtClean="0"/>
          </a:p>
          <a:p>
            <a:pPr lvl="0"/>
            <a:endParaRPr lang="en-US" sz="3000" dirty="0" smtClean="0"/>
          </a:p>
          <a:p>
            <a:pPr lvl="0"/>
            <a:r>
              <a:rPr lang="en-US" sz="3000" dirty="0" smtClean="0"/>
              <a:t>What persons, situations, or conditions caused or contributed to the incident?</a:t>
            </a:r>
          </a:p>
          <a:p>
            <a:pPr lvl="0"/>
            <a:endParaRPr lang="en-US" sz="3000" dirty="0" smtClean="0"/>
          </a:p>
          <a:p>
            <a:pPr lvl="0"/>
            <a:r>
              <a:rPr lang="en-US" sz="3000" dirty="0" smtClean="0"/>
              <a:t>When </a:t>
            </a:r>
            <a:r>
              <a:rPr lang="en-US" sz="3000" dirty="0"/>
              <a:t>did the incident occur and when was the classified information secured</a:t>
            </a:r>
            <a:r>
              <a:rPr lang="en-US" sz="3000" dirty="0" smtClean="0"/>
              <a:t>?</a:t>
            </a:r>
          </a:p>
          <a:p>
            <a:pPr lvl="0"/>
            <a:endParaRPr lang="en-US" sz="3000" dirty="0"/>
          </a:p>
          <a:p>
            <a:pPr lvl="0"/>
            <a:r>
              <a:rPr lang="en-US" sz="3000" dirty="0"/>
              <a:t>Where did the violation originate and was the classified information further disseminated or circulated (i.e. data spill</a:t>
            </a:r>
            <a:r>
              <a:rPr lang="en-US" sz="3000" dirty="0" smtClean="0"/>
              <a:t>)?</a:t>
            </a:r>
          </a:p>
          <a:p>
            <a:pPr lvl="0"/>
            <a:endParaRPr lang="en-US" sz="3000" dirty="0"/>
          </a:p>
          <a:p>
            <a:pPr lvl="0"/>
            <a:r>
              <a:rPr lang="en-US" sz="3000" dirty="0"/>
              <a:t>Why did the incident occur?  Is there a weakness or vulnerability in established security practices and procedures that contributed to the incident or violation? Was there a specific failure to comply with established security practices and procedures that could lead to compromise if left uncorrected</a:t>
            </a:r>
            <a:r>
              <a:rPr lang="en-US" sz="3000" dirty="0" smtClean="0"/>
              <a:t>?</a:t>
            </a:r>
          </a:p>
          <a:p>
            <a:pPr lvl="0"/>
            <a:endParaRPr lang="en-US" sz="3000" dirty="0"/>
          </a:p>
          <a:p>
            <a:pPr lvl="0"/>
            <a:r>
              <a:rPr lang="en-US" sz="3000" dirty="0"/>
              <a:t>Did a lack of understanding of the SCG or applicable security guide contribute to the violation</a:t>
            </a:r>
            <a:r>
              <a:rPr lang="en-US" sz="3000" dirty="0" smtClean="0"/>
              <a:t>?</a:t>
            </a:r>
            <a:endParaRPr lang="en-US" sz="3000" dirty="0"/>
          </a:p>
        </p:txBody>
      </p:sp>
    </p:spTree>
    <p:extLst>
      <p:ext uri="{BB962C8B-B14F-4D97-AF65-F5344CB8AC3E}">
        <p14:creationId xmlns:p14="http://schemas.microsoft.com/office/powerpoint/2010/main" val="2746024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a Determination</a:t>
            </a:r>
            <a:endParaRPr lang="en-US" dirty="0"/>
          </a:p>
        </p:txBody>
      </p:sp>
      <p:sp>
        <p:nvSpPr>
          <p:cNvPr id="4" name="Rectangle 3"/>
          <p:cNvSpPr/>
          <p:nvPr/>
        </p:nvSpPr>
        <p:spPr>
          <a:xfrm>
            <a:off x="1545292" y="2102405"/>
            <a:ext cx="990600" cy="76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803713"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062134" y="2102405"/>
            <a:ext cx="990600" cy="762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320555"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578976"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837397"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Explosion 1 9"/>
          <p:cNvSpPr/>
          <p:nvPr/>
        </p:nvSpPr>
        <p:spPr>
          <a:xfrm>
            <a:off x="286871" y="1988105"/>
            <a:ext cx="1066800" cy="9906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63071" y="2253019"/>
            <a:ext cx="914400" cy="430887"/>
          </a:xfrm>
          <a:prstGeom prst="rect">
            <a:avLst/>
          </a:prstGeom>
          <a:noFill/>
        </p:spPr>
        <p:txBody>
          <a:bodyPr wrap="square" rtlCol="0">
            <a:spAutoFit/>
          </a:bodyPr>
          <a:lstStyle/>
          <a:p>
            <a:pPr algn="ctr"/>
            <a:r>
              <a:rPr lang="en-US" sz="1100" b="1" dirty="0" smtClean="0"/>
              <a:t>Security </a:t>
            </a:r>
            <a:br>
              <a:rPr lang="en-US" sz="1100" b="1" dirty="0" smtClean="0"/>
            </a:br>
            <a:r>
              <a:rPr lang="en-US" sz="1100" b="1" dirty="0" smtClean="0"/>
              <a:t>Violation</a:t>
            </a:r>
            <a:endParaRPr lang="en-US" sz="1100" b="1" dirty="0"/>
          </a:p>
        </p:txBody>
      </p:sp>
      <p:pic>
        <p:nvPicPr>
          <p:cNvPr id="12" name="Picture 2" descr="C:\Users\cescribano\AppData\Local\Microsoft\Windows\Temporary Internet Files\Content.IE5\OM3GJWGX\MC90043382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9871" y="1856493"/>
            <a:ext cx="491823" cy="4918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487021" y="2348316"/>
            <a:ext cx="1107142" cy="430887"/>
          </a:xfrm>
          <a:prstGeom prst="rect">
            <a:avLst/>
          </a:prstGeom>
          <a:noFill/>
        </p:spPr>
        <p:txBody>
          <a:bodyPr wrap="square" rtlCol="0">
            <a:spAutoFit/>
          </a:bodyPr>
          <a:lstStyle/>
          <a:p>
            <a:pPr algn="ctr"/>
            <a:r>
              <a:rPr lang="en-US" sz="1100" b="1" dirty="0" smtClean="0"/>
              <a:t>Preliminary </a:t>
            </a:r>
            <a:br>
              <a:rPr lang="en-US" sz="1100" b="1" dirty="0" smtClean="0"/>
            </a:br>
            <a:r>
              <a:rPr lang="en-US" sz="1100" b="1" dirty="0" smtClean="0"/>
              <a:t>Inquiry</a:t>
            </a:r>
            <a:endParaRPr lang="en-US" sz="1100" b="1" dirty="0"/>
          </a:p>
        </p:txBody>
      </p:sp>
      <p:sp>
        <p:nvSpPr>
          <p:cNvPr id="14" name="TextBox 13"/>
          <p:cNvSpPr txBox="1"/>
          <p:nvPr/>
        </p:nvSpPr>
        <p:spPr>
          <a:xfrm>
            <a:off x="3074896" y="2348316"/>
            <a:ext cx="740708" cy="430887"/>
          </a:xfrm>
          <a:prstGeom prst="rect">
            <a:avLst/>
          </a:prstGeom>
          <a:noFill/>
        </p:spPr>
        <p:txBody>
          <a:bodyPr wrap="square" rtlCol="0">
            <a:spAutoFit/>
          </a:bodyPr>
          <a:lstStyle/>
          <a:p>
            <a:pPr algn="ctr"/>
            <a:r>
              <a:rPr lang="en-US" sz="1100" b="1" dirty="0" smtClean="0"/>
              <a:t>Initial Report</a:t>
            </a:r>
            <a:endParaRPr lang="en-US" sz="1100" b="1" dirty="0"/>
          </a:p>
        </p:txBody>
      </p:sp>
      <p:sp>
        <p:nvSpPr>
          <p:cNvPr id="15" name="Documents"/>
          <p:cNvSpPr>
            <a:spLocks noEditPoints="1" noChangeArrowheads="1"/>
          </p:cNvSpPr>
          <p:nvPr/>
        </p:nvSpPr>
        <p:spPr bwMode="auto">
          <a:xfrm>
            <a:off x="2688293" y="1997303"/>
            <a:ext cx="386603" cy="51500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16" name="Picture 2" descr="C:\Users\cescribano\AppData\Local\Microsoft\Windows\Temporary Internet Files\Content.IE5\OM3GJWGX\MC90043382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8271" y="1927593"/>
            <a:ext cx="491823" cy="49182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006665" y="2212224"/>
            <a:ext cx="1177179" cy="600164"/>
          </a:xfrm>
          <a:prstGeom prst="rect">
            <a:avLst/>
          </a:prstGeom>
          <a:noFill/>
        </p:spPr>
        <p:txBody>
          <a:bodyPr wrap="square" rtlCol="0">
            <a:spAutoFit/>
          </a:bodyPr>
          <a:lstStyle/>
          <a:p>
            <a:pPr algn="ctr"/>
            <a:r>
              <a:rPr lang="en-US" sz="1100" b="1" dirty="0" smtClean="0"/>
              <a:t>Inquiry</a:t>
            </a:r>
          </a:p>
          <a:p>
            <a:pPr algn="ctr"/>
            <a:r>
              <a:rPr lang="en-US" sz="1100" b="1" dirty="0" smtClean="0"/>
              <a:t>and Determination</a:t>
            </a:r>
            <a:endParaRPr lang="en-US" sz="1100" b="1" dirty="0"/>
          </a:p>
        </p:txBody>
      </p:sp>
      <p:sp>
        <p:nvSpPr>
          <p:cNvPr id="18" name="TextBox 17"/>
          <p:cNvSpPr txBox="1"/>
          <p:nvPr/>
        </p:nvSpPr>
        <p:spPr>
          <a:xfrm>
            <a:off x="5570447" y="2292905"/>
            <a:ext cx="740708" cy="430887"/>
          </a:xfrm>
          <a:prstGeom prst="rect">
            <a:avLst/>
          </a:prstGeom>
          <a:noFill/>
        </p:spPr>
        <p:txBody>
          <a:bodyPr wrap="square" rtlCol="0">
            <a:spAutoFit/>
          </a:bodyPr>
          <a:lstStyle/>
          <a:p>
            <a:pPr algn="ctr"/>
            <a:r>
              <a:rPr lang="en-US" sz="1100" b="1" dirty="0" smtClean="0"/>
              <a:t>Final Report</a:t>
            </a:r>
            <a:endParaRPr lang="en-US" sz="1100" b="1" dirty="0"/>
          </a:p>
        </p:txBody>
      </p:sp>
      <p:sp>
        <p:nvSpPr>
          <p:cNvPr id="19" name="Documents"/>
          <p:cNvSpPr>
            <a:spLocks noEditPoints="1" noChangeArrowheads="1"/>
          </p:cNvSpPr>
          <p:nvPr/>
        </p:nvSpPr>
        <p:spPr bwMode="auto">
          <a:xfrm>
            <a:off x="5183844" y="2005742"/>
            <a:ext cx="386603" cy="51500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20" name="Picture 4" descr="C:\Users\cescribano\AppData\Local\Microsoft\Windows\Temporary Internet Files\Content.IE5\CAX0ZOPU\MC90043253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120" y="1966282"/>
            <a:ext cx="628820" cy="43172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578976" y="2136024"/>
            <a:ext cx="990600" cy="600164"/>
          </a:xfrm>
          <a:prstGeom prst="rect">
            <a:avLst/>
          </a:prstGeom>
          <a:noFill/>
        </p:spPr>
        <p:txBody>
          <a:bodyPr wrap="square" rtlCol="0">
            <a:spAutoFit/>
          </a:bodyPr>
          <a:lstStyle/>
          <a:p>
            <a:pPr algn="ctr"/>
            <a:r>
              <a:rPr lang="en-US" sz="1100" b="1" dirty="0" smtClean="0"/>
              <a:t>Field Office Chief Approval</a:t>
            </a:r>
            <a:endParaRPr lang="en-US" sz="1100" b="1" dirty="0"/>
          </a:p>
        </p:txBody>
      </p:sp>
      <p:pic>
        <p:nvPicPr>
          <p:cNvPr id="22" name="Picture 5" descr="C:\Users\cescribano\AppData\Local\Microsoft\Windows\Temporary Internet Files\Content.IE5\OM3GJWGX\MC90043476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8271" y="1763116"/>
            <a:ext cx="838057" cy="83805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962343" y="2296862"/>
            <a:ext cx="865654" cy="430887"/>
          </a:xfrm>
          <a:prstGeom prst="rect">
            <a:avLst/>
          </a:prstGeom>
          <a:noFill/>
        </p:spPr>
        <p:txBody>
          <a:bodyPr wrap="square" rtlCol="0">
            <a:spAutoFit/>
          </a:bodyPr>
          <a:lstStyle/>
          <a:p>
            <a:pPr algn="ctr"/>
            <a:r>
              <a:rPr lang="en-US" sz="1100" b="1" dirty="0" smtClean="0"/>
              <a:t>Violation Closure</a:t>
            </a:r>
            <a:endParaRPr lang="en-US" sz="1100" b="1" dirty="0"/>
          </a:p>
        </p:txBody>
      </p:sp>
      <p:sp>
        <p:nvSpPr>
          <p:cNvPr id="24" name="Right Arrow 23"/>
          <p:cNvSpPr/>
          <p:nvPr/>
        </p:nvSpPr>
        <p:spPr>
          <a:xfrm>
            <a:off x="1353671" y="2470248"/>
            <a:ext cx="228600"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a:off x="2550460" y="2470248"/>
            <a:ext cx="228600"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5"/>
          <p:cNvSpPr/>
          <p:nvPr/>
        </p:nvSpPr>
        <p:spPr>
          <a:xfrm>
            <a:off x="3815604" y="2470248"/>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26"/>
          <p:cNvSpPr/>
          <p:nvPr/>
        </p:nvSpPr>
        <p:spPr>
          <a:xfrm>
            <a:off x="5080748" y="2470248"/>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Arrow 27"/>
          <p:cNvSpPr/>
          <p:nvPr/>
        </p:nvSpPr>
        <p:spPr>
          <a:xfrm>
            <a:off x="6345892" y="2470248"/>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Arrow 28"/>
          <p:cNvSpPr/>
          <p:nvPr/>
        </p:nvSpPr>
        <p:spPr>
          <a:xfrm>
            <a:off x="7611036" y="2470248"/>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5119246" y="1836750"/>
            <a:ext cx="3889164" cy="1367989"/>
          </a:xfrm>
          <a:prstGeom prst="rect">
            <a:avLst/>
          </a:prstGeom>
          <a:solidFill>
            <a:schemeClr val="bg1">
              <a:lumMod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1383319" y="1836750"/>
            <a:ext cx="2484952" cy="1367989"/>
          </a:xfrm>
          <a:prstGeom prst="rect">
            <a:avLst/>
          </a:prstGeom>
          <a:solidFill>
            <a:schemeClr val="bg1">
              <a:lumMod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4082306" y="5762913"/>
            <a:ext cx="1465729" cy="369332"/>
          </a:xfrm>
          <a:prstGeom prst="rect">
            <a:avLst/>
          </a:prstGeom>
          <a:noFill/>
        </p:spPr>
        <p:txBody>
          <a:bodyPr wrap="square" rtlCol="0">
            <a:spAutoFit/>
          </a:bodyPr>
          <a:lstStyle/>
          <a:p>
            <a:pPr algn="ctr"/>
            <a:r>
              <a:rPr lang="en-US" b="1" dirty="0" smtClean="0"/>
              <a:t>FSO</a:t>
            </a:r>
            <a:endParaRPr lang="en-US" b="1" dirty="0"/>
          </a:p>
        </p:txBody>
      </p:sp>
      <p:cxnSp>
        <p:nvCxnSpPr>
          <p:cNvPr id="35" name="Straight Connector 34"/>
          <p:cNvCxnSpPr/>
          <p:nvPr/>
        </p:nvCxnSpPr>
        <p:spPr>
          <a:xfrm>
            <a:off x="4419600" y="2832585"/>
            <a:ext cx="859" cy="525266"/>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1429871" y="3382660"/>
            <a:ext cx="4510929" cy="2380253"/>
          </a:xfrm>
          <a:prstGeom prst="rect">
            <a:avLst/>
          </a:prstGeom>
          <a:solidFill>
            <a:schemeClr val="bg1"/>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a:off x="1464305" y="3501656"/>
            <a:ext cx="2322979" cy="1477328"/>
          </a:xfrm>
          <a:prstGeom prst="rect">
            <a:avLst/>
          </a:prstGeom>
          <a:noFill/>
        </p:spPr>
        <p:txBody>
          <a:bodyPr wrap="square">
            <a:spAutoFit/>
          </a:bodyPr>
          <a:lstStyle/>
          <a:p>
            <a:pPr marL="285750" indent="-285750">
              <a:buFont typeface="Arial" panose="020B0604020202020204" pitchFamily="34" charset="0"/>
              <a:buChar char="•"/>
            </a:pPr>
            <a:r>
              <a:rPr lang="en-US" dirty="0" smtClean="0"/>
              <a:t>Loss</a:t>
            </a:r>
          </a:p>
          <a:p>
            <a:pPr marL="285750" indent="-285750">
              <a:buFont typeface="Arial" panose="020B0604020202020204" pitchFamily="34" charset="0"/>
              <a:buChar char="•"/>
            </a:pPr>
            <a:r>
              <a:rPr lang="en-US" dirty="0" smtClean="0"/>
              <a:t>Compromise</a:t>
            </a:r>
          </a:p>
          <a:p>
            <a:pPr marL="285750" indent="-285750">
              <a:buFont typeface="Arial" panose="020B0604020202020204" pitchFamily="34" charset="0"/>
              <a:buChar char="•"/>
            </a:pPr>
            <a:r>
              <a:rPr lang="en-US" dirty="0" smtClean="0"/>
              <a:t>Suspected Compromise</a:t>
            </a:r>
          </a:p>
          <a:p>
            <a:pPr marL="285750" indent="-285750">
              <a:buFont typeface="Arial" panose="020B0604020202020204" pitchFamily="34" charset="0"/>
              <a:buChar char="•"/>
            </a:pPr>
            <a:r>
              <a:rPr lang="en-US" dirty="0" smtClean="0"/>
              <a:t>No Compromise</a:t>
            </a:r>
            <a:endParaRPr lang="en-US" dirty="0"/>
          </a:p>
        </p:txBody>
      </p:sp>
      <p:sp>
        <p:nvSpPr>
          <p:cNvPr id="38" name="Rectangle 37"/>
          <p:cNvSpPr/>
          <p:nvPr/>
        </p:nvSpPr>
        <p:spPr>
          <a:xfrm>
            <a:off x="4082865" y="1447800"/>
            <a:ext cx="1784535" cy="429768"/>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4129621" y="1544722"/>
            <a:ext cx="1623231" cy="307777"/>
          </a:xfrm>
          <a:prstGeom prst="rect">
            <a:avLst/>
          </a:prstGeom>
          <a:noFill/>
        </p:spPr>
        <p:txBody>
          <a:bodyPr wrap="square" rtlCol="0">
            <a:spAutoFit/>
          </a:bodyPr>
          <a:lstStyle/>
          <a:p>
            <a:pPr algn="ctr"/>
            <a:r>
              <a:rPr lang="en-US" sz="1400" b="1" dirty="0" smtClean="0"/>
              <a:t>FSO: 15 days</a:t>
            </a:r>
            <a:endParaRPr lang="en-US" sz="1400" b="1" dirty="0"/>
          </a:p>
        </p:txBody>
      </p:sp>
      <p:sp>
        <p:nvSpPr>
          <p:cNvPr id="31" name="TextBox 30"/>
          <p:cNvSpPr txBox="1"/>
          <p:nvPr/>
        </p:nvSpPr>
        <p:spPr>
          <a:xfrm>
            <a:off x="6255054" y="4098717"/>
            <a:ext cx="2507877" cy="923330"/>
          </a:xfrm>
          <a:prstGeom prst="rect">
            <a:avLst/>
          </a:prstGeom>
          <a:noFill/>
        </p:spPr>
        <p:txBody>
          <a:bodyPr wrap="square" rtlCol="0">
            <a:spAutoFit/>
          </a:bodyPr>
          <a:lstStyle/>
          <a:p>
            <a:pPr algn="ctr"/>
            <a:r>
              <a:rPr lang="en-US" dirty="0" smtClean="0"/>
              <a:t>“Compromise Cannot </a:t>
            </a:r>
          </a:p>
          <a:p>
            <a:pPr algn="ctr"/>
            <a:r>
              <a:rPr lang="en-US" dirty="0" smtClean="0"/>
              <a:t>Be Ruled Out”</a:t>
            </a:r>
            <a:endParaRPr lang="en-US" dirty="0"/>
          </a:p>
        </p:txBody>
      </p:sp>
      <p:sp>
        <p:nvSpPr>
          <p:cNvPr id="32" name="&quot;No&quot; Symbol 31"/>
          <p:cNvSpPr/>
          <p:nvPr/>
        </p:nvSpPr>
        <p:spPr>
          <a:xfrm>
            <a:off x="6324600" y="3410947"/>
            <a:ext cx="2355546" cy="2380253"/>
          </a:xfrm>
          <a:prstGeom prst="noSmoking">
            <a:avLst>
              <a:gd name="adj" fmla="val 7910"/>
            </a:avLst>
          </a:prstGeom>
          <a:gradFill>
            <a:gsLst>
              <a:gs pos="0">
                <a:schemeClr val="accent2">
                  <a:tint val="100000"/>
                  <a:shade val="100000"/>
                  <a:satMod val="130000"/>
                  <a:alpha val="48000"/>
                </a:schemeClr>
              </a:gs>
              <a:gs pos="100000">
                <a:schemeClr val="accent2">
                  <a:tint val="50000"/>
                  <a:shade val="100000"/>
                  <a:satMod val="350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pic>
        <p:nvPicPr>
          <p:cNvPr id="41" name="Picture 3" descr="D:\Users\Dustin.Sievers\Desktop\NCMS National\Security Violations\2015-04-08\professional_people.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565717" y="3410947"/>
            <a:ext cx="2113208" cy="2351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250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Filing a Culpability Report</a:t>
            </a:r>
            <a:endParaRPr lang="en-US" dirty="0"/>
          </a:p>
        </p:txBody>
      </p:sp>
      <p:sp>
        <p:nvSpPr>
          <p:cNvPr id="4" name="Rectangle 3"/>
          <p:cNvSpPr/>
          <p:nvPr/>
        </p:nvSpPr>
        <p:spPr>
          <a:xfrm>
            <a:off x="1545292" y="2102405"/>
            <a:ext cx="990600" cy="76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803713" y="2102405"/>
            <a:ext cx="990600" cy="76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062134"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320555"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578976"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837397"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Explosion 1 9"/>
          <p:cNvSpPr/>
          <p:nvPr/>
        </p:nvSpPr>
        <p:spPr>
          <a:xfrm>
            <a:off x="286871" y="1988105"/>
            <a:ext cx="1066800" cy="9906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63071" y="2253019"/>
            <a:ext cx="914400" cy="430887"/>
          </a:xfrm>
          <a:prstGeom prst="rect">
            <a:avLst/>
          </a:prstGeom>
          <a:noFill/>
        </p:spPr>
        <p:txBody>
          <a:bodyPr wrap="square" rtlCol="0">
            <a:spAutoFit/>
          </a:bodyPr>
          <a:lstStyle/>
          <a:p>
            <a:pPr algn="ctr"/>
            <a:r>
              <a:rPr lang="en-US" sz="1100" b="1" dirty="0" smtClean="0"/>
              <a:t>Security </a:t>
            </a:r>
            <a:br>
              <a:rPr lang="en-US" sz="1100" b="1" dirty="0" smtClean="0"/>
            </a:br>
            <a:r>
              <a:rPr lang="en-US" sz="1100" b="1" dirty="0" smtClean="0"/>
              <a:t>Violation</a:t>
            </a:r>
            <a:endParaRPr lang="en-US" sz="1100" b="1" dirty="0"/>
          </a:p>
        </p:txBody>
      </p:sp>
      <p:pic>
        <p:nvPicPr>
          <p:cNvPr id="12" name="Picture 2" descr="C:\Users\cescribano\AppData\Local\Microsoft\Windows\Temporary Internet Files\Content.IE5\OM3GJWGX\MC90043382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9871" y="1856493"/>
            <a:ext cx="491823" cy="4918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487021" y="2348316"/>
            <a:ext cx="1107142" cy="430887"/>
          </a:xfrm>
          <a:prstGeom prst="rect">
            <a:avLst/>
          </a:prstGeom>
          <a:noFill/>
        </p:spPr>
        <p:txBody>
          <a:bodyPr wrap="square" rtlCol="0">
            <a:spAutoFit/>
          </a:bodyPr>
          <a:lstStyle/>
          <a:p>
            <a:pPr algn="ctr"/>
            <a:r>
              <a:rPr lang="en-US" sz="1100" b="1" dirty="0" smtClean="0"/>
              <a:t>Preliminary </a:t>
            </a:r>
            <a:br>
              <a:rPr lang="en-US" sz="1100" b="1" dirty="0" smtClean="0"/>
            </a:br>
            <a:r>
              <a:rPr lang="en-US" sz="1100" b="1" dirty="0" smtClean="0"/>
              <a:t>Inquiry</a:t>
            </a:r>
            <a:endParaRPr lang="en-US" sz="1100" b="1" dirty="0"/>
          </a:p>
        </p:txBody>
      </p:sp>
      <p:sp>
        <p:nvSpPr>
          <p:cNvPr id="14" name="TextBox 13"/>
          <p:cNvSpPr txBox="1"/>
          <p:nvPr/>
        </p:nvSpPr>
        <p:spPr>
          <a:xfrm>
            <a:off x="3074896" y="2348316"/>
            <a:ext cx="740708" cy="430887"/>
          </a:xfrm>
          <a:prstGeom prst="rect">
            <a:avLst/>
          </a:prstGeom>
          <a:noFill/>
        </p:spPr>
        <p:txBody>
          <a:bodyPr wrap="square" rtlCol="0">
            <a:spAutoFit/>
          </a:bodyPr>
          <a:lstStyle/>
          <a:p>
            <a:pPr algn="ctr"/>
            <a:r>
              <a:rPr lang="en-US" sz="1100" b="1" dirty="0" smtClean="0"/>
              <a:t>Initial Report</a:t>
            </a:r>
            <a:endParaRPr lang="en-US" sz="1100" b="1" dirty="0"/>
          </a:p>
        </p:txBody>
      </p:sp>
      <p:sp>
        <p:nvSpPr>
          <p:cNvPr id="15" name="Documents"/>
          <p:cNvSpPr>
            <a:spLocks noEditPoints="1" noChangeArrowheads="1"/>
          </p:cNvSpPr>
          <p:nvPr/>
        </p:nvSpPr>
        <p:spPr bwMode="auto">
          <a:xfrm>
            <a:off x="2688293" y="1997303"/>
            <a:ext cx="386603" cy="51500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16" name="Picture 2" descr="C:\Users\cescribano\AppData\Local\Microsoft\Windows\Temporary Internet Files\Content.IE5\OM3GJWGX\MC90043382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8271" y="1927593"/>
            <a:ext cx="491823" cy="49182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006665" y="2212224"/>
            <a:ext cx="1177179" cy="600164"/>
          </a:xfrm>
          <a:prstGeom prst="rect">
            <a:avLst/>
          </a:prstGeom>
          <a:noFill/>
        </p:spPr>
        <p:txBody>
          <a:bodyPr wrap="square" rtlCol="0">
            <a:spAutoFit/>
          </a:bodyPr>
          <a:lstStyle/>
          <a:p>
            <a:pPr algn="ctr"/>
            <a:r>
              <a:rPr lang="en-US" sz="1100" b="1" dirty="0" smtClean="0"/>
              <a:t>Inquiry</a:t>
            </a:r>
          </a:p>
          <a:p>
            <a:pPr algn="ctr"/>
            <a:r>
              <a:rPr lang="en-US" sz="1100" b="1" dirty="0" smtClean="0"/>
              <a:t> and Determination</a:t>
            </a:r>
            <a:endParaRPr lang="en-US" sz="1100" b="1" dirty="0"/>
          </a:p>
        </p:txBody>
      </p:sp>
      <p:sp>
        <p:nvSpPr>
          <p:cNvPr id="18" name="TextBox 17"/>
          <p:cNvSpPr txBox="1"/>
          <p:nvPr/>
        </p:nvSpPr>
        <p:spPr>
          <a:xfrm>
            <a:off x="5570447" y="2292905"/>
            <a:ext cx="740708" cy="430887"/>
          </a:xfrm>
          <a:prstGeom prst="rect">
            <a:avLst/>
          </a:prstGeom>
          <a:noFill/>
        </p:spPr>
        <p:txBody>
          <a:bodyPr wrap="square" rtlCol="0">
            <a:spAutoFit/>
          </a:bodyPr>
          <a:lstStyle/>
          <a:p>
            <a:pPr algn="ctr"/>
            <a:r>
              <a:rPr lang="en-US" sz="1100" b="1" dirty="0" smtClean="0"/>
              <a:t>Final Report</a:t>
            </a:r>
            <a:endParaRPr lang="en-US" sz="1100" b="1" dirty="0"/>
          </a:p>
        </p:txBody>
      </p:sp>
      <p:sp>
        <p:nvSpPr>
          <p:cNvPr id="19" name="Documents"/>
          <p:cNvSpPr>
            <a:spLocks noEditPoints="1" noChangeArrowheads="1"/>
          </p:cNvSpPr>
          <p:nvPr/>
        </p:nvSpPr>
        <p:spPr bwMode="auto">
          <a:xfrm>
            <a:off x="5183844" y="2005742"/>
            <a:ext cx="386603" cy="51500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20" name="Picture 4" descr="C:\Users\cescribano\AppData\Local\Microsoft\Windows\Temporary Internet Files\Content.IE5\CAX0ZOPU\MC90043253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120" y="1966282"/>
            <a:ext cx="628820" cy="43172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578976" y="2136024"/>
            <a:ext cx="990600" cy="600164"/>
          </a:xfrm>
          <a:prstGeom prst="rect">
            <a:avLst/>
          </a:prstGeom>
          <a:noFill/>
        </p:spPr>
        <p:txBody>
          <a:bodyPr wrap="square" rtlCol="0">
            <a:spAutoFit/>
          </a:bodyPr>
          <a:lstStyle/>
          <a:p>
            <a:pPr algn="ctr"/>
            <a:r>
              <a:rPr lang="en-US" sz="1100" b="1" dirty="0" smtClean="0"/>
              <a:t>Field Office Chief Approval</a:t>
            </a:r>
            <a:endParaRPr lang="en-US" sz="1100" b="1" dirty="0"/>
          </a:p>
        </p:txBody>
      </p:sp>
      <p:pic>
        <p:nvPicPr>
          <p:cNvPr id="22" name="Picture 5" descr="C:\Users\cescribano\AppData\Local\Microsoft\Windows\Temporary Internet Files\Content.IE5\OM3GJWGX\MC90043476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8271" y="1763116"/>
            <a:ext cx="838057" cy="83805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962343" y="2296862"/>
            <a:ext cx="865654" cy="430887"/>
          </a:xfrm>
          <a:prstGeom prst="rect">
            <a:avLst/>
          </a:prstGeom>
          <a:noFill/>
        </p:spPr>
        <p:txBody>
          <a:bodyPr wrap="square" rtlCol="0">
            <a:spAutoFit/>
          </a:bodyPr>
          <a:lstStyle/>
          <a:p>
            <a:pPr algn="ctr"/>
            <a:r>
              <a:rPr lang="en-US" sz="1100" b="1" dirty="0" smtClean="0"/>
              <a:t>Violation Closure</a:t>
            </a:r>
            <a:endParaRPr lang="en-US" sz="1100" b="1" dirty="0"/>
          </a:p>
        </p:txBody>
      </p:sp>
      <p:sp>
        <p:nvSpPr>
          <p:cNvPr id="24" name="Right Arrow 23"/>
          <p:cNvSpPr/>
          <p:nvPr/>
        </p:nvSpPr>
        <p:spPr>
          <a:xfrm>
            <a:off x="1353671" y="2470248"/>
            <a:ext cx="228600"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a:off x="2550460" y="2470248"/>
            <a:ext cx="228600"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5"/>
          <p:cNvSpPr/>
          <p:nvPr/>
        </p:nvSpPr>
        <p:spPr>
          <a:xfrm>
            <a:off x="3815604" y="2470248"/>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26"/>
          <p:cNvSpPr/>
          <p:nvPr/>
        </p:nvSpPr>
        <p:spPr>
          <a:xfrm>
            <a:off x="5080748" y="2470248"/>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Arrow 27"/>
          <p:cNvSpPr/>
          <p:nvPr/>
        </p:nvSpPr>
        <p:spPr>
          <a:xfrm>
            <a:off x="6345892" y="2470248"/>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Arrow 28"/>
          <p:cNvSpPr/>
          <p:nvPr/>
        </p:nvSpPr>
        <p:spPr>
          <a:xfrm>
            <a:off x="7611036" y="2470248"/>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6345892" y="1836750"/>
            <a:ext cx="2662518" cy="1367989"/>
          </a:xfrm>
          <a:prstGeom prst="rect">
            <a:avLst/>
          </a:prstGeom>
          <a:solidFill>
            <a:schemeClr val="bg1">
              <a:lumMod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5806450" y="2824298"/>
            <a:ext cx="9405" cy="883293"/>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grpSp>
        <p:nvGrpSpPr>
          <p:cNvPr id="59" name="Group 58"/>
          <p:cNvGrpSpPr/>
          <p:nvPr/>
        </p:nvGrpSpPr>
        <p:grpSpPr>
          <a:xfrm>
            <a:off x="2286000" y="3610983"/>
            <a:ext cx="1747634" cy="2401483"/>
            <a:chOff x="4267200" y="3313517"/>
            <a:chExt cx="2561182" cy="3475687"/>
          </a:xfrm>
        </p:grpSpPr>
        <p:sp>
          <p:nvSpPr>
            <p:cNvPr id="66" name="Document"/>
            <p:cNvSpPr>
              <a:spLocks noEditPoints="1" noChangeArrowheads="1"/>
            </p:cNvSpPr>
            <p:nvPr/>
          </p:nvSpPr>
          <p:spPr bwMode="auto">
            <a:xfrm>
              <a:off x="4267200" y="3313517"/>
              <a:ext cx="2486649" cy="321136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67" name="TextBox 66"/>
            <p:cNvSpPr txBox="1"/>
            <p:nvPr/>
          </p:nvSpPr>
          <p:spPr>
            <a:xfrm>
              <a:off x="4557433" y="3364930"/>
              <a:ext cx="2270949" cy="3424274"/>
            </a:xfrm>
            <a:prstGeom prst="rect">
              <a:avLst/>
            </a:prstGeom>
            <a:noFill/>
          </p:spPr>
          <p:txBody>
            <a:bodyPr wrap="square" rtlCol="0">
              <a:spAutoFit/>
            </a:bodyPr>
            <a:lstStyle/>
            <a:p>
              <a:pPr algn="ctr"/>
              <a:r>
                <a:rPr lang="en-US" sz="1400" b="1" dirty="0" smtClean="0"/>
                <a:t>Final Report</a:t>
              </a:r>
            </a:p>
            <a:p>
              <a:pPr marL="285750" indent="-285750">
                <a:buFont typeface="Arial" panose="020B0604020202020204" pitchFamily="34" charset="0"/>
                <a:buChar char="•"/>
              </a:pPr>
              <a:r>
                <a:rPr lang="en-US" sz="1200" dirty="0" smtClean="0"/>
                <a:t>Summary of Inquiry</a:t>
              </a:r>
            </a:p>
            <a:p>
              <a:pPr marL="285750" indent="-285750">
                <a:buFont typeface="Arial" panose="020B0604020202020204" pitchFamily="34" charset="0"/>
                <a:buChar char="•"/>
              </a:pPr>
              <a:r>
                <a:rPr lang="en-US" sz="1200" dirty="0" smtClean="0"/>
                <a:t>Rationale for determination</a:t>
              </a:r>
            </a:p>
            <a:p>
              <a:pPr marL="285750" indent="-285750">
                <a:buFont typeface="Arial" panose="020B0604020202020204" pitchFamily="34" charset="0"/>
                <a:buChar char="•"/>
              </a:pPr>
              <a:r>
                <a:rPr lang="en-US" sz="1200" dirty="0" smtClean="0"/>
                <a:t>Complete description of all circumstances leading to the violation</a:t>
              </a:r>
              <a:endParaRPr lang="en-US" sz="1200" dirty="0"/>
            </a:p>
          </p:txBody>
        </p:sp>
      </p:grpSp>
      <p:grpSp>
        <p:nvGrpSpPr>
          <p:cNvPr id="68" name="Group 67"/>
          <p:cNvGrpSpPr/>
          <p:nvPr/>
        </p:nvGrpSpPr>
        <p:grpSpPr>
          <a:xfrm>
            <a:off x="7015366" y="3672068"/>
            <a:ext cx="1747634" cy="2218855"/>
            <a:chOff x="4267200" y="3313517"/>
            <a:chExt cx="2561182" cy="3211368"/>
          </a:xfrm>
        </p:grpSpPr>
        <p:sp>
          <p:nvSpPr>
            <p:cNvPr id="71" name="Document"/>
            <p:cNvSpPr>
              <a:spLocks noEditPoints="1" noChangeArrowheads="1"/>
            </p:cNvSpPr>
            <p:nvPr/>
          </p:nvSpPr>
          <p:spPr bwMode="auto">
            <a:xfrm>
              <a:off x="4267200" y="3313517"/>
              <a:ext cx="2486649" cy="321136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73" name="TextBox 72"/>
            <p:cNvSpPr txBox="1"/>
            <p:nvPr/>
          </p:nvSpPr>
          <p:spPr>
            <a:xfrm>
              <a:off x="4557433" y="3364930"/>
              <a:ext cx="2270949" cy="2895410"/>
            </a:xfrm>
            <a:prstGeom prst="rect">
              <a:avLst/>
            </a:prstGeom>
            <a:noFill/>
          </p:spPr>
          <p:txBody>
            <a:bodyPr wrap="square" rtlCol="0">
              <a:spAutoFit/>
            </a:bodyPr>
            <a:lstStyle/>
            <a:p>
              <a:pPr algn="ctr"/>
              <a:r>
                <a:rPr lang="en-US" sz="1400" b="1" dirty="0" smtClean="0"/>
                <a:t>Culpability Report</a:t>
              </a:r>
            </a:p>
            <a:p>
              <a:pPr marL="285750" indent="-285750">
                <a:buFont typeface="Arial" panose="020B0604020202020204" pitchFamily="34" charset="0"/>
                <a:buChar char="•"/>
              </a:pPr>
              <a:r>
                <a:rPr lang="en-US" sz="1200" dirty="0" smtClean="0"/>
                <a:t>Factual details</a:t>
              </a:r>
            </a:p>
            <a:p>
              <a:pPr marL="285750" indent="-285750">
                <a:buFont typeface="Arial" panose="020B0604020202020204" pitchFamily="34" charset="0"/>
                <a:buChar char="•"/>
              </a:pPr>
              <a:r>
                <a:rPr lang="en-US" sz="1200" dirty="0" smtClean="0"/>
                <a:t>Risk of culpable person’s continued access to classified information</a:t>
              </a:r>
              <a:endParaRPr lang="en-US" sz="1200" dirty="0"/>
            </a:p>
          </p:txBody>
        </p:sp>
      </p:grpSp>
      <p:sp>
        <p:nvSpPr>
          <p:cNvPr id="39" name="Rectangle 38"/>
          <p:cNvSpPr/>
          <p:nvPr/>
        </p:nvSpPr>
        <p:spPr>
          <a:xfrm>
            <a:off x="4082865" y="1426725"/>
            <a:ext cx="1784535" cy="429768"/>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p:cNvSpPr txBox="1"/>
          <p:nvPr/>
        </p:nvSpPr>
        <p:spPr>
          <a:xfrm>
            <a:off x="4129621" y="1523647"/>
            <a:ext cx="1623231" cy="307777"/>
          </a:xfrm>
          <a:prstGeom prst="rect">
            <a:avLst/>
          </a:prstGeom>
          <a:noFill/>
        </p:spPr>
        <p:txBody>
          <a:bodyPr wrap="square" rtlCol="0">
            <a:spAutoFit/>
          </a:bodyPr>
          <a:lstStyle/>
          <a:p>
            <a:pPr algn="ctr"/>
            <a:r>
              <a:rPr lang="en-US" sz="1400" b="1" dirty="0" smtClean="0"/>
              <a:t>FSO: 15 days</a:t>
            </a:r>
            <a:endParaRPr lang="en-US" sz="1400" b="1" dirty="0"/>
          </a:p>
        </p:txBody>
      </p:sp>
      <p:sp>
        <p:nvSpPr>
          <p:cNvPr id="42" name="Rectangle 41"/>
          <p:cNvSpPr/>
          <p:nvPr/>
        </p:nvSpPr>
        <p:spPr>
          <a:xfrm>
            <a:off x="1383319" y="1836750"/>
            <a:ext cx="3800525" cy="1367989"/>
          </a:xfrm>
          <a:prstGeom prst="rect">
            <a:avLst/>
          </a:prstGeom>
          <a:solidFill>
            <a:schemeClr val="bg1">
              <a:lumMod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2" descr="D:\Users\Dustin.Sievers\Desktop\NCMS National\Security Violations\2015-04-08\office-worker-low.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4869" y="3713126"/>
            <a:ext cx="2571156" cy="1717675"/>
          </a:xfrm>
          <a:prstGeom prst="rect">
            <a:avLst/>
          </a:prstGeom>
          <a:noFill/>
          <a:ln w="1905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484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Reviewing the Final Report</a:t>
            </a:r>
            <a:endParaRPr lang="en-US" dirty="0"/>
          </a:p>
        </p:txBody>
      </p:sp>
      <p:sp>
        <p:nvSpPr>
          <p:cNvPr id="4" name="Rectangle 3"/>
          <p:cNvSpPr/>
          <p:nvPr/>
        </p:nvSpPr>
        <p:spPr>
          <a:xfrm>
            <a:off x="1545292" y="2102405"/>
            <a:ext cx="990600" cy="76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803713" y="2102405"/>
            <a:ext cx="990600" cy="76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062134"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320555"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578976"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837397"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Explosion 1 9"/>
          <p:cNvSpPr/>
          <p:nvPr/>
        </p:nvSpPr>
        <p:spPr>
          <a:xfrm>
            <a:off x="286871" y="1988105"/>
            <a:ext cx="1066800" cy="9906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63071" y="2253019"/>
            <a:ext cx="914400" cy="430887"/>
          </a:xfrm>
          <a:prstGeom prst="rect">
            <a:avLst/>
          </a:prstGeom>
          <a:noFill/>
        </p:spPr>
        <p:txBody>
          <a:bodyPr wrap="square" rtlCol="0">
            <a:spAutoFit/>
          </a:bodyPr>
          <a:lstStyle/>
          <a:p>
            <a:pPr algn="ctr"/>
            <a:r>
              <a:rPr lang="en-US" sz="1100" b="1" dirty="0" smtClean="0"/>
              <a:t>Security </a:t>
            </a:r>
            <a:br>
              <a:rPr lang="en-US" sz="1100" b="1" dirty="0" smtClean="0"/>
            </a:br>
            <a:r>
              <a:rPr lang="en-US" sz="1100" b="1" dirty="0" smtClean="0"/>
              <a:t>Violation</a:t>
            </a:r>
            <a:endParaRPr lang="en-US" sz="1100" b="1" dirty="0"/>
          </a:p>
        </p:txBody>
      </p:sp>
      <p:pic>
        <p:nvPicPr>
          <p:cNvPr id="12" name="Picture 2" descr="C:\Users\cescribano\AppData\Local\Microsoft\Windows\Temporary Internet Files\Content.IE5\OM3GJWGX\MC90043382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9871" y="1856493"/>
            <a:ext cx="491823" cy="4918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487021" y="2348316"/>
            <a:ext cx="1107142" cy="430887"/>
          </a:xfrm>
          <a:prstGeom prst="rect">
            <a:avLst/>
          </a:prstGeom>
          <a:noFill/>
        </p:spPr>
        <p:txBody>
          <a:bodyPr wrap="square" rtlCol="0">
            <a:spAutoFit/>
          </a:bodyPr>
          <a:lstStyle/>
          <a:p>
            <a:pPr algn="ctr"/>
            <a:r>
              <a:rPr lang="en-US" sz="1100" b="1" dirty="0" smtClean="0"/>
              <a:t>Preliminary </a:t>
            </a:r>
            <a:br>
              <a:rPr lang="en-US" sz="1100" b="1" dirty="0" smtClean="0"/>
            </a:br>
            <a:r>
              <a:rPr lang="en-US" sz="1100" b="1" dirty="0" smtClean="0"/>
              <a:t>Inquiry</a:t>
            </a:r>
            <a:endParaRPr lang="en-US" sz="1100" b="1" dirty="0"/>
          </a:p>
        </p:txBody>
      </p:sp>
      <p:sp>
        <p:nvSpPr>
          <p:cNvPr id="14" name="TextBox 13"/>
          <p:cNvSpPr txBox="1"/>
          <p:nvPr/>
        </p:nvSpPr>
        <p:spPr>
          <a:xfrm>
            <a:off x="3074896" y="2348316"/>
            <a:ext cx="740708" cy="430887"/>
          </a:xfrm>
          <a:prstGeom prst="rect">
            <a:avLst/>
          </a:prstGeom>
          <a:noFill/>
        </p:spPr>
        <p:txBody>
          <a:bodyPr wrap="square" rtlCol="0">
            <a:spAutoFit/>
          </a:bodyPr>
          <a:lstStyle/>
          <a:p>
            <a:pPr algn="ctr"/>
            <a:r>
              <a:rPr lang="en-US" sz="1100" b="1" dirty="0" smtClean="0"/>
              <a:t>Initial Report</a:t>
            </a:r>
            <a:endParaRPr lang="en-US" sz="1100" b="1" dirty="0"/>
          </a:p>
        </p:txBody>
      </p:sp>
      <p:sp>
        <p:nvSpPr>
          <p:cNvPr id="15" name="Documents"/>
          <p:cNvSpPr>
            <a:spLocks noEditPoints="1" noChangeArrowheads="1"/>
          </p:cNvSpPr>
          <p:nvPr/>
        </p:nvSpPr>
        <p:spPr bwMode="auto">
          <a:xfrm>
            <a:off x="2688293" y="1997303"/>
            <a:ext cx="386603" cy="51500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16" name="Picture 2" descr="C:\Users\cescribano\AppData\Local\Microsoft\Windows\Temporary Internet Files\Content.IE5\OM3GJWGX\MC90043382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8271" y="1927593"/>
            <a:ext cx="491823" cy="49182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006665" y="2212224"/>
            <a:ext cx="1177179" cy="600164"/>
          </a:xfrm>
          <a:prstGeom prst="rect">
            <a:avLst/>
          </a:prstGeom>
          <a:noFill/>
        </p:spPr>
        <p:txBody>
          <a:bodyPr wrap="square" rtlCol="0">
            <a:spAutoFit/>
          </a:bodyPr>
          <a:lstStyle/>
          <a:p>
            <a:pPr algn="ctr"/>
            <a:r>
              <a:rPr lang="en-US" sz="1100" b="1" dirty="0" smtClean="0"/>
              <a:t>Inquiry</a:t>
            </a:r>
          </a:p>
          <a:p>
            <a:pPr algn="ctr"/>
            <a:r>
              <a:rPr lang="en-US" sz="1100" b="1" dirty="0" smtClean="0"/>
              <a:t>and Determination</a:t>
            </a:r>
            <a:endParaRPr lang="en-US" sz="1100" b="1" dirty="0"/>
          </a:p>
        </p:txBody>
      </p:sp>
      <p:sp>
        <p:nvSpPr>
          <p:cNvPr id="18" name="TextBox 17"/>
          <p:cNvSpPr txBox="1"/>
          <p:nvPr/>
        </p:nvSpPr>
        <p:spPr>
          <a:xfrm>
            <a:off x="5570447" y="2292905"/>
            <a:ext cx="740708" cy="430887"/>
          </a:xfrm>
          <a:prstGeom prst="rect">
            <a:avLst/>
          </a:prstGeom>
          <a:noFill/>
        </p:spPr>
        <p:txBody>
          <a:bodyPr wrap="square" rtlCol="0">
            <a:spAutoFit/>
          </a:bodyPr>
          <a:lstStyle/>
          <a:p>
            <a:pPr algn="ctr"/>
            <a:r>
              <a:rPr lang="en-US" sz="1100" b="1" dirty="0" smtClean="0"/>
              <a:t>Final Report</a:t>
            </a:r>
            <a:endParaRPr lang="en-US" sz="1100" b="1" dirty="0"/>
          </a:p>
        </p:txBody>
      </p:sp>
      <p:sp>
        <p:nvSpPr>
          <p:cNvPr id="19" name="Documents"/>
          <p:cNvSpPr>
            <a:spLocks noEditPoints="1" noChangeArrowheads="1"/>
          </p:cNvSpPr>
          <p:nvPr/>
        </p:nvSpPr>
        <p:spPr bwMode="auto">
          <a:xfrm>
            <a:off x="5183844" y="2005742"/>
            <a:ext cx="386603" cy="51500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20" name="Picture 4" descr="C:\Users\cescribano\AppData\Local\Microsoft\Windows\Temporary Internet Files\Content.IE5\CAX0ZOPU\MC90043253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120" y="1966282"/>
            <a:ext cx="628820" cy="43172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578976" y="2136024"/>
            <a:ext cx="990600" cy="600164"/>
          </a:xfrm>
          <a:prstGeom prst="rect">
            <a:avLst/>
          </a:prstGeom>
          <a:noFill/>
        </p:spPr>
        <p:txBody>
          <a:bodyPr wrap="square" rtlCol="0">
            <a:spAutoFit/>
          </a:bodyPr>
          <a:lstStyle/>
          <a:p>
            <a:pPr algn="ctr"/>
            <a:r>
              <a:rPr lang="en-US" sz="1100" b="1" dirty="0" smtClean="0"/>
              <a:t>Field Office Chief Approval</a:t>
            </a:r>
            <a:endParaRPr lang="en-US" sz="1100" b="1" dirty="0"/>
          </a:p>
        </p:txBody>
      </p:sp>
      <p:pic>
        <p:nvPicPr>
          <p:cNvPr id="22" name="Picture 5" descr="C:\Users\cescribano\AppData\Local\Microsoft\Windows\Temporary Internet Files\Content.IE5\OM3GJWGX\MC90043476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8271" y="1763116"/>
            <a:ext cx="838057" cy="83805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962343" y="2296862"/>
            <a:ext cx="865654" cy="430887"/>
          </a:xfrm>
          <a:prstGeom prst="rect">
            <a:avLst/>
          </a:prstGeom>
          <a:noFill/>
        </p:spPr>
        <p:txBody>
          <a:bodyPr wrap="square" rtlCol="0">
            <a:spAutoFit/>
          </a:bodyPr>
          <a:lstStyle/>
          <a:p>
            <a:pPr algn="ctr"/>
            <a:r>
              <a:rPr lang="en-US" sz="1100" b="1" dirty="0" smtClean="0"/>
              <a:t>Violation Closure</a:t>
            </a:r>
            <a:endParaRPr lang="en-US" sz="1100" b="1" dirty="0"/>
          </a:p>
        </p:txBody>
      </p:sp>
      <p:sp>
        <p:nvSpPr>
          <p:cNvPr id="24" name="Right Arrow 23"/>
          <p:cNvSpPr/>
          <p:nvPr/>
        </p:nvSpPr>
        <p:spPr>
          <a:xfrm>
            <a:off x="1353671" y="2470248"/>
            <a:ext cx="228600"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a:off x="2550460" y="2470248"/>
            <a:ext cx="228600"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5"/>
          <p:cNvSpPr/>
          <p:nvPr/>
        </p:nvSpPr>
        <p:spPr>
          <a:xfrm>
            <a:off x="3815604" y="2470248"/>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26"/>
          <p:cNvSpPr/>
          <p:nvPr/>
        </p:nvSpPr>
        <p:spPr>
          <a:xfrm>
            <a:off x="5080748" y="2470248"/>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Arrow 27"/>
          <p:cNvSpPr/>
          <p:nvPr/>
        </p:nvSpPr>
        <p:spPr>
          <a:xfrm>
            <a:off x="6345892" y="2470248"/>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Arrow 28"/>
          <p:cNvSpPr/>
          <p:nvPr/>
        </p:nvSpPr>
        <p:spPr>
          <a:xfrm>
            <a:off x="7611036" y="2470248"/>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6345892" y="1836750"/>
            <a:ext cx="2662518" cy="1367989"/>
          </a:xfrm>
          <a:prstGeom prst="rect">
            <a:avLst/>
          </a:prstGeom>
          <a:solidFill>
            <a:schemeClr val="bg1">
              <a:lumMod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5806450" y="2824298"/>
            <a:ext cx="0" cy="793195"/>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7348509" y="5758283"/>
            <a:ext cx="1465729" cy="369332"/>
          </a:xfrm>
          <a:prstGeom prst="rect">
            <a:avLst/>
          </a:prstGeom>
          <a:noFill/>
        </p:spPr>
        <p:txBody>
          <a:bodyPr wrap="square" rtlCol="0">
            <a:spAutoFit/>
          </a:bodyPr>
          <a:lstStyle/>
          <a:p>
            <a:pPr algn="ctr"/>
            <a:r>
              <a:rPr lang="en-US" b="1" dirty="0" smtClean="0"/>
              <a:t>ISR</a:t>
            </a:r>
            <a:endParaRPr lang="en-US" b="1" dirty="0"/>
          </a:p>
        </p:txBody>
      </p:sp>
      <p:grpSp>
        <p:nvGrpSpPr>
          <p:cNvPr id="36" name="Group 35"/>
          <p:cNvGrpSpPr/>
          <p:nvPr/>
        </p:nvGrpSpPr>
        <p:grpSpPr>
          <a:xfrm>
            <a:off x="4267200" y="3313517"/>
            <a:ext cx="2561182" cy="3211368"/>
            <a:chOff x="4267200" y="3313517"/>
            <a:chExt cx="2561182" cy="3211368"/>
          </a:xfrm>
        </p:grpSpPr>
        <p:sp>
          <p:nvSpPr>
            <p:cNvPr id="3" name="Document"/>
            <p:cNvSpPr>
              <a:spLocks noEditPoints="1" noChangeArrowheads="1"/>
            </p:cNvSpPr>
            <p:nvPr/>
          </p:nvSpPr>
          <p:spPr bwMode="auto">
            <a:xfrm>
              <a:off x="4267200" y="3313517"/>
              <a:ext cx="2486649" cy="321136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31" name="TextBox 30"/>
            <p:cNvSpPr txBox="1"/>
            <p:nvPr/>
          </p:nvSpPr>
          <p:spPr>
            <a:xfrm>
              <a:off x="4557434" y="3364929"/>
              <a:ext cx="2270948" cy="2893100"/>
            </a:xfrm>
            <a:prstGeom prst="rect">
              <a:avLst/>
            </a:prstGeom>
            <a:noFill/>
          </p:spPr>
          <p:txBody>
            <a:bodyPr wrap="square" rtlCol="0">
              <a:spAutoFit/>
            </a:bodyPr>
            <a:lstStyle/>
            <a:p>
              <a:pPr algn="ctr"/>
              <a:r>
                <a:rPr lang="en-US" sz="1400" b="1" dirty="0" smtClean="0"/>
                <a:t>Final Report</a:t>
              </a:r>
            </a:p>
            <a:p>
              <a:pPr marL="285750" indent="-285750">
                <a:buFont typeface="Arial" panose="020B0604020202020204" pitchFamily="34" charset="0"/>
                <a:buChar char="•"/>
              </a:pPr>
              <a:r>
                <a:rPr lang="en-US" sz="1400" dirty="0" smtClean="0"/>
                <a:t>Essential Facts</a:t>
              </a:r>
            </a:p>
            <a:p>
              <a:pPr marL="285750" indent="-285750">
                <a:buFont typeface="Arial" panose="020B0604020202020204" pitchFamily="34" charset="0"/>
                <a:buChar char="•"/>
              </a:pPr>
              <a:r>
                <a:rPr lang="en-US" sz="1400" dirty="0" smtClean="0"/>
                <a:t>Summary of Inquiry</a:t>
              </a:r>
            </a:p>
            <a:p>
              <a:pPr marL="285750" indent="-285750">
                <a:buFont typeface="Arial" panose="020B0604020202020204" pitchFamily="34" charset="0"/>
                <a:buChar char="•"/>
              </a:pPr>
              <a:r>
                <a:rPr lang="en-US" sz="1400" dirty="0" smtClean="0"/>
                <a:t>Rationale for determination</a:t>
              </a:r>
            </a:p>
            <a:p>
              <a:pPr marL="285750" indent="-285750">
                <a:buFont typeface="Arial" panose="020B0604020202020204" pitchFamily="34" charset="0"/>
                <a:buChar char="•"/>
              </a:pPr>
              <a:r>
                <a:rPr lang="en-US" sz="1400" dirty="0" smtClean="0"/>
                <a:t>Complete description of all circumstances leading to the violation</a:t>
              </a:r>
            </a:p>
            <a:p>
              <a:pPr marL="285750" indent="-285750">
                <a:buFont typeface="Arial" panose="020B0604020202020204" pitchFamily="34" charset="0"/>
                <a:buChar char="•"/>
              </a:pPr>
              <a:r>
                <a:rPr lang="en-US" sz="1400" dirty="0" smtClean="0"/>
                <a:t>Corrective actions</a:t>
              </a:r>
            </a:p>
            <a:p>
              <a:pPr marL="285750" indent="-285750">
                <a:buFont typeface="Arial" panose="020B0604020202020204" pitchFamily="34" charset="0"/>
                <a:buChar char="•"/>
              </a:pPr>
              <a:r>
                <a:rPr lang="en-US" sz="1400" dirty="0" smtClean="0"/>
                <a:t>Resolution</a:t>
              </a:r>
            </a:p>
            <a:p>
              <a:pPr marL="285750" indent="-285750">
                <a:buFont typeface="Arial" panose="020B0604020202020204" pitchFamily="34" charset="0"/>
                <a:buChar char="•"/>
              </a:pPr>
              <a:r>
                <a:rPr lang="en-US" sz="1400" dirty="0" smtClean="0"/>
                <a:t>Culpability</a:t>
              </a:r>
              <a:endParaRPr lang="en-US" sz="1400" dirty="0"/>
            </a:p>
          </p:txBody>
        </p:sp>
      </p:grpSp>
      <p:sp>
        <p:nvSpPr>
          <p:cNvPr id="40" name="Rectangle 39"/>
          <p:cNvSpPr/>
          <p:nvPr/>
        </p:nvSpPr>
        <p:spPr>
          <a:xfrm>
            <a:off x="5625318" y="1524578"/>
            <a:ext cx="663388" cy="429768"/>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p:cNvSpPr txBox="1"/>
          <p:nvPr/>
        </p:nvSpPr>
        <p:spPr>
          <a:xfrm>
            <a:off x="5600663" y="1458558"/>
            <a:ext cx="721165" cy="523220"/>
          </a:xfrm>
          <a:prstGeom prst="rect">
            <a:avLst/>
          </a:prstGeom>
          <a:noFill/>
        </p:spPr>
        <p:txBody>
          <a:bodyPr wrap="square" rtlCol="0">
            <a:spAutoFit/>
          </a:bodyPr>
          <a:lstStyle/>
          <a:p>
            <a:pPr algn="ctr"/>
            <a:r>
              <a:rPr lang="en-US" sz="1400" b="1" dirty="0" smtClean="0"/>
              <a:t>ISR: 5 days</a:t>
            </a:r>
            <a:endParaRPr lang="en-US" sz="1400" b="1" dirty="0"/>
          </a:p>
        </p:txBody>
      </p:sp>
      <p:sp>
        <p:nvSpPr>
          <p:cNvPr id="43" name="TextBox 42"/>
          <p:cNvSpPr txBox="1"/>
          <p:nvPr/>
        </p:nvSpPr>
        <p:spPr>
          <a:xfrm>
            <a:off x="1931895" y="5592656"/>
            <a:ext cx="1465729" cy="369332"/>
          </a:xfrm>
          <a:prstGeom prst="rect">
            <a:avLst/>
          </a:prstGeom>
          <a:noFill/>
        </p:spPr>
        <p:txBody>
          <a:bodyPr wrap="square" rtlCol="0">
            <a:spAutoFit/>
          </a:bodyPr>
          <a:lstStyle/>
          <a:p>
            <a:pPr algn="ctr"/>
            <a:r>
              <a:rPr lang="en-US" b="1" dirty="0" smtClean="0"/>
              <a:t>FSO</a:t>
            </a:r>
            <a:endParaRPr lang="en-US" b="1" dirty="0"/>
          </a:p>
        </p:txBody>
      </p:sp>
      <p:sp>
        <p:nvSpPr>
          <p:cNvPr id="42" name="Rectangle 41"/>
          <p:cNvSpPr/>
          <p:nvPr/>
        </p:nvSpPr>
        <p:spPr>
          <a:xfrm>
            <a:off x="1383319" y="1836750"/>
            <a:ext cx="3800525" cy="1367989"/>
          </a:xfrm>
          <a:prstGeom prst="rect">
            <a:avLst/>
          </a:prstGeom>
          <a:solidFill>
            <a:schemeClr val="bg1">
              <a:lumMod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2" descr="D:\Users\Dustin.Sievers\Desktop\NCMS National\Security Violations\2015-04-08\ISR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2424" y="4037644"/>
            <a:ext cx="1809750" cy="1428750"/>
          </a:xfrm>
          <a:prstGeom prst="rect">
            <a:avLst/>
          </a:prstGeom>
          <a:noFill/>
          <a:ln w="19050">
            <a:solidFill>
              <a:schemeClr val="accent2"/>
            </a:solidFill>
          </a:ln>
          <a:extLst>
            <a:ext uri="{909E8E84-426E-40DD-AFC4-6F175D3DCCD1}">
              <a14:hiddenFill xmlns:a14="http://schemas.microsoft.com/office/drawing/2010/main">
                <a:solidFill>
                  <a:srgbClr val="FFFFFF"/>
                </a:solidFill>
              </a14:hiddenFill>
            </a:ext>
          </a:extLst>
        </p:spPr>
      </p:pic>
      <p:pic>
        <p:nvPicPr>
          <p:cNvPr id="46" name="Picture 2" descr="D:\Users\Dustin.Sievers\Desktop\NCMS National\Security Violations\2015-04-08\office-worker-low.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7799" y="3748719"/>
            <a:ext cx="2571156" cy="1717675"/>
          </a:xfrm>
          <a:prstGeom prst="rect">
            <a:avLst/>
          </a:prstGeom>
          <a:noFill/>
          <a:ln w="1905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911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Sample of Final Report</a:t>
            </a:r>
            <a:endParaRPr lang="en-US" sz="3200" dirty="0"/>
          </a:p>
        </p:txBody>
      </p:sp>
      <p:sp>
        <p:nvSpPr>
          <p:cNvPr id="2" name="Content Placeholder 1"/>
          <p:cNvSpPr>
            <a:spLocks noGrp="1"/>
          </p:cNvSpPr>
          <p:nvPr>
            <p:ph idx="1"/>
          </p:nvPr>
        </p:nvSpPr>
        <p:spPr/>
        <p:txBody>
          <a:bodyPr>
            <a:normAutofit/>
          </a:bodyPr>
          <a:lstStyle/>
          <a:p>
            <a:r>
              <a:rPr lang="en-US" sz="2800" dirty="0" smtClean="0"/>
              <a:t>Sample of Final </a:t>
            </a:r>
            <a:r>
              <a:rPr lang="en-US" sz="2800" dirty="0"/>
              <a:t>R</a:t>
            </a:r>
            <a:r>
              <a:rPr lang="en-US" sz="2800" dirty="0" smtClean="0"/>
              <a:t>eport &amp; IS Checklist (if spillage).</a:t>
            </a:r>
          </a:p>
          <a:p>
            <a:pPr marL="0" indent="0">
              <a:buNone/>
            </a:pPr>
            <a:r>
              <a:rPr lang="en-US" sz="2800" dirty="0" smtClean="0"/>
              <a:t>           </a:t>
            </a:r>
            <a:r>
              <a:rPr lang="en-US" sz="2000" dirty="0" smtClean="0"/>
              <a:t>(Send to IS Rep, ISSP, FOC &amp; CISA)</a:t>
            </a:r>
            <a:endParaRPr lang="en-US" sz="2800" dirty="0" smtClean="0"/>
          </a:p>
        </p:txBody>
      </p:sp>
      <p:pic>
        <p:nvPicPr>
          <p:cNvPr id="4" name="Picture 2">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796329"/>
            <a:ext cx="2445512" cy="3162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7031" y="2781300"/>
            <a:ext cx="2463216" cy="31923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643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Security Violations</a:t>
            </a:r>
            <a:endParaRPr lang="en-US" dirty="0"/>
          </a:p>
        </p:txBody>
      </p:sp>
      <p:sp>
        <p:nvSpPr>
          <p:cNvPr id="2" name="Content Placeholder 1"/>
          <p:cNvSpPr>
            <a:spLocks noGrp="1"/>
          </p:cNvSpPr>
          <p:nvPr>
            <p:ph idx="1"/>
          </p:nvPr>
        </p:nvSpPr>
        <p:spPr>
          <a:xfrm>
            <a:off x="134810" y="1600200"/>
            <a:ext cx="5808790" cy="4525963"/>
          </a:xfrm>
        </p:spPr>
        <p:txBody>
          <a:bodyPr>
            <a:noAutofit/>
          </a:bodyPr>
          <a:lstStyle/>
          <a:p>
            <a:r>
              <a:rPr lang="en-US" sz="2400" b="1" dirty="0" smtClean="0"/>
              <a:t>Can</a:t>
            </a:r>
            <a:r>
              <a:rPr lang="en-US" sz="2400" dirty="0" smtClean="0"/>
              <a:t> this happen in your facility?</a:t>
            </a:r>
          </a:p>
          <a:p>
            <a:r>
              <a:rPr lang="en-US" sz="2400" b="1" dirty="0" smtClean="0"/>
              <a:t>Has</a:t>
            </a:r>
            <a:r>
              <a:rPr lang="en-US" sz="2400" dirty="0" smtClean="0"/>
              <a:t> this happened in your facility?</a:t>
            </a:r>
          </a:p>
          <a:p>
            <a:r>
              <a:rPr lang="en-US" sz="2400" b="1" dirty="0" smtClean="0"/>
              <a:t>When</a:t>
            </a:r>
            <a:r>
              <a:rPr lang="en-US" sz="2400" dirty="0" smtClean="0"/>
              <a:t> will this happen in your facility?</a:t>
            </a:r>
          </a:p>
          <a:p>
            <a:pPr marL="0" indent="0" algn="ctr">
              <a:buNone/>
            </a:pPr>
            <a:endParaRPr lang="en-US" sz="2400" dirty="0" smtClean="0"/>
          </a:p>
          <a:p>
            <a:pPr marL="0" indent="0" algn="ctr">
              <a:buNone/>
            </a:pPr>
            <a:r>
              <a:rPr lang="en-US" sz="2400" i="1" dirty="0" smtClean="0"/>
              <a:t>“It is a requirement of the NISPOM and your duty as FSO to report Security Violations.”    </a:t>
            </a:r>
          </a:p>
          <a:p>
            <a:pPr marL="0" indent="0" algn="ctr">
              <a:buNone/>
            </a:pPr>
            <a:endParaRPr lang="en-US" sz="2400" i="1" dirty="0"/>
          </a:p>
          <a:p>
            <a:pPr marL="0" indent="0" algn="ctr">
              <a:buNone/>
            </a:pPr>
            <a:r>
              <a:rPr lang="en-US" sz="2400" i="1" smtClean="0"/>
              <a:t>NISPOM paragraph 1-303</a:t>
            </a:r>
            <a:endParaRPr lang="en-US" sz="2400" i="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209800"/>
            <a:ext cx="1364169" cy="1838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4269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Sample of Culpability Report</a:t>
            </a:r>
            <a:endParaRPr lang="en-US" sz="3200" dirty="0"/>
          </a:p>
        </p:txBody>
      </p:sp>
      <p:sp>
        <p:nvSpPr>
          <p:cNvPr id="2" name="Content Placeholder 1"/>
          <p:cNvSpPr>
            <a:spLocks noGrp="1"/>
          </p:cNvSpPr>
          <p:nvPr>
            <p:ph idx="1"/>
          </p:nvPr>
        </p:nvSpPr>
        <p:spPr/>
        <p:txBody>
          <a:bodyPr>
            <a:normAutofit/>
          </a:bodyPr>
          <a:lstStyle/>
          <a:p>
            <a:r>
              <a:rPr lang="en-US" dirty="0" smtClean="0"/>
              <a:t>File Report Incident in JPAS</a:t>
            </a:r>
          </a:p>
          <a:p>
            <a:r>
              <a:rPr lang="en-US" dirty="0" smtClean="0"/>
              <a:t>Sample of culpability report</a:t>
            </a:r>
          </a:p>
          <a:p>
            <a:pPr lvl="1"/>
            <a:r>
              <a:rPr lang="en-US" dirty="0" smtClean="0"/>
              <a:t>Faxed to PSMO-I</a:t>
            </a:r>
          </a:p>
          <a:p>
            <a:pPr lvl="2"/>
            <a:r>
              <a:rPr lang="en-US" dirty="0" smtClean="0"/>
              <a:t>(571) 305-6011</a:t>
            </a:r>
          </a:p>
          <a:p>
            <a:pPr lvl="2"/>
            <a:endParaRPr lang="en-US" dirty="0"/>
          </a:p>
          <a:p>
            <a:pPr marL="914400" lvl="2" indent="0">
              <a:buNone/>
            </a:pPr>
            <a:r>
              <a:rPr lang="en-US" dirty="0" smtClean="0"/>
              <a:t>NISPOM Paragraph</a:t>
            </a:r>
          </a:p>
          <a:p>
            <a:pPr marL="914400" lvl="2" indent="0">
              <a:buNone/>
            </a:pPr>
            <a:r>
              <a:rPr lang="en-US" smtClean="0"/>
              <a:t>        (1-304)</a:t>
            </a:r>
            <a:endParaRPr lang="en-US" dirty="0" smtClean="0"/>
          </a:p>
          <a:p>
            <a:pPr marL="457200" lvl="1" indent="0">
              <a:buNone/>
            </a:pPr>
            <a:endParaRPr lang="en-US" strike="sngStrike" dirty="0">
              <a:solidFill>
                <a:srgbClr val="FF0000"/>
              </a:solidFill>
            </a:endParaRPr>
          </a:p>
        </p:txBody>
      </p:sp>
      <p:pic>
        <p:nvPicPr>
          <p:cNvPr id="4" name="Picture 2">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895600"/>
            <a:ext cx="2445512" cy="3162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3995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Challenges &amp; Reminders</a:t>
            </a:r>
            <a:endParaRPr lang="en-US" dirty="0"/>
          </a:p>
        </p:txBody>
      </p:sp>
      <p:sp>
        <p:nvSpPr>
          <p:cNvPr id="2" name="Content Placeholder 1"/>
          <p:cNvSpPr>
            <a:spLocks noGrp="1"/>
          </p:cNvSpPr>
          <p:nvPr>
            <p:ph idx="1"/>
          </p:nvPr>
        </p:nvSpPr>
        <p:spPr/>
        <p:txBody>
          <a:bodyPr>
            <a:normAutofit lnSpcReduction="10000"/>
          </a:bodyPr>
          <a:lstStyle/>
          <a:p>
            <a:r>
              <a:rPr lang="en-US" sz="1400" b="1" dirty="0" smtClean="0"/>
              <a:t>Interviewing managers, peers, co-workers, etc…is very intimidating.  Just remember, as the FSO…you are simply doing your job!  Build rapport with the workforce and these security violations will be easier to handle!</a:t>
            </a:r>
          </a:p>
          <a:p>
            <a:endParaRPr lang="en-US" sz="1400" b="1" dirty="0"/>
          </a:p>
          <a:p>
            <a:r>
              <a:rPr lang="en-US" sz="1400" b="1" dirty="0" smtClean="0"/>
              <a:t>Getting management support is crucial…so always communicate and educate Sr. Management on the reporting requirements of the NISPOM!</a:t>
            </a:r>
            <a:endParaRPr lang="en-US" sz="1400" b="1" dirty="0"/>
          </a:p>
          <a:p>
            <a:endParaRPr lang="en-US" sz="1400" b="1" dirty="0" smtClean="0"/>
          </a:p>
          <a:p>
            <a:r>
              <a:rPr lang="en-US" sz="1400" b="1" dirty="0" smtClean="0"/>
              <a:t>You are the Facility Security Officer (FSO) of this cleared facility, and have total control, management, and input of the administrative inquiry being sent to DSS caused by a security violation. When in doubt or have concerns, communicate with your DSS Representative!</a:t>
            </a:r>
          </a:p>
          <a:p>
            <a:endParaRPr lang="en-US" sz="1400" b="1" dirty="0"/>
          </a:p>
          <a:p>
            <a:r>
              <a:rPr lang="en-US" sz="1400" b="1" dirty="0" smtClean="0"/>
              <a:t>Spillages are considered a “Loss”.</a:t>
            </a:r>
          </a:p>
          <a:p>
            <a:pPr marL="0" indent="0">
              <a:buNone/>
            </a:pPr>
            <a:endParaRPr lang="en-US" sz="1400" b="1" dirty="0" smtClean="0"/>
          </a:p>
          <a:p>
            <a:r>
              <a:rPr lang="en-US" sz="1400" b="1" dirty="0" smtClean="0"/>
              <a:t>Cleared facilities shall establish and apply a graduated scale of disciplinary actions on culpable employee(s).</a:t>
            </a:r>
          </a:p>
          <a:p>
            <a:pPr marL="0" indent="0">
              <a:buNone/>
            </a:pPr>
            <a:endParaRPr lang="en-US" sz="1400" b="1" dirty="0" smtClean="0"/>
          </a:p>
          <a:p>
            <a:r>
              <a:rPr lang="en-US" sz="1400" b="1" dirty="0" smtClean="0"/>
              <a:t>Insider Threat Program Requirements (soon to come)</a:t>
            </a:r>
          </a:p>
          <a:p>
            <a:pPr marL="0" indent="0">
              <a:buNone/>
            </a:pPr>
            <a:endParaRPr lang="en-US" sz="1400" b="1" dirty="0" smtClean="0"/>
          </a:p>
          <a:p>
            <a:r>
              <a:rPr lang="en-US" sz="1400" b="1" dirty="0" smtClean="0"/>
              <a:t>Facility's </a:t>
            </a:r>
            <a:r>
              <a:rPr lang="en-US" sz="1400" b="1" dirty="0"/>
              <a:t>security </a:t>
            </a:r>
            <a:r>
              <a:rPr lang="en-US" sz="1400" b="1" dirty="0" smtClean="0"/>
              <a:t>staff, FSO </a:t>
            </a:r>
            <a:r>
              <a:rPr lang="en-US" sz="1400" b="1" dirty="0"/>
              <a:t>or the facility Key Management Personnel (KMP</a:t>
            </a:r>
            <a:r>
              <a:rPr lang="en-US" sz="1400" b="1" dirty="0" smtClean="0"/>
              <a:t>) are involved in the violation, the DSS REP will conduct the administrative inquiry (AI). </a:t>
            </a:r>
            <a:endParaRPr lang="en-US" sz="1400" b="1" dirty="0"/>
          </a:p>
          <a:p>
            <a:endParaRPr lang="en-US" sz="1400" b="1" dirty="0"/>
          </a:p>
        </p:txBody>
      </p:sp>
    </p:spTree>
    <p:extLst>
      <p:ext uri="{BB962C8B-B14F-4D97-AF65-F5344CB8AC3E}">
        <p14:creationId xmlns:p14="http://schemas.microsoft.com/office/powerpoint/2010/main" val="189340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Consequences of Security Violations</a:t>
            </a:r>
            <a:endParaRPr lang="en-US" b="1" dirty="0"/>
          </a:p>
        </p:txBody>
      </p:sp>
      <p:sp>
        <p:nvSpPr>
          <p:cNvPr id="16" name="TextBox 15"/>
          <p:cNvSpPr txBox="1"/>
          <p:nvPr/>
        </p:nvSpPr>
        <p:spPr>
          <a:xfrm>
            <a:off x="152400" y="1828800"/>
            <a:ext cx="1905000" cy="646331"/>
          </a:xfrm>
          <a:prstGeom prst="rect">
            <a:avLst/>
          </a:prstGeom>
          <a:noFill/>
        </p:spPr>
        <p:txBody>
          <a:bodyPr wrap="square" rtlCol="0">
            <a:spAutoFit/>
          </a:bodyPr>
          <a:lstStyle/>
          <a:p>
            <a:r>
              <a:rPr lang="en-US" dirty="0" smtClean="0"/>
              <a:t>Compromise Strategic Plans</a:t>
            </a:r>
            <a:endParaRPr lang="en-US" dirty="0"/>
          </a:p>
        </p:txBody>
      </p:sp>
      <p:sp>
        <p:nvSpPr>
          <p:cNvPr id="19" name="TextBox 18"/>
          <p:cNvSpPr txBox="1"/>
          <p:nvPr/>
        </p:nvSpPr>
        <p:spPr>
          <a:xfrm>
            <a:off x="152400" y="2934537"/>
            <a:ext cx="1905000" cy="923330"/>
          </a:xfrm>
          <a:prstGeom prst="rect">
            <a:avLst/>
          </a:prstGeom>
          <a:noFill/>
        </p:spPr>
        <p:txBody>
          <a:bodyPr wrap="square" rtlCol="0">
            <a:spAutoFit/>
          </a:bodyPr>
          <a:lstStyle/>
          <a:p>
            <a:r>
              <a:rPr lang="en-US" dirty="0" smtClean="0"/>
              <a:t>Compromise Technological Knowledge</a:t>
            </a:r>
            <a:endParaRPr lang="en-US" dirty="0"/>
          </a:p>
        </p:txBody>
      </p:sp>
      <p:sp>
        <p:nvSpPr>
          <p:cNvPr id="21" name="TextBox 20"/>
          <p:cNvSpPr txBox="1"/>
          <p:nvPr/>
        </p:nvSpPr>
        <p:spPr>
          <a:xfrm>
            <a:off x="152400" y="4317273"/>
            <a:ext cx="1905000" cy="923330"/>
          </a:xfrm>
          <a:prstGeom prst="rect">
            <a:avLst/>
          </a:prstGeom>
          <a:noFill/>
        </p:spPr>
        <p:txBody>
          <a:bodyPr wrap="square" rtlCol="0">
            <a:spAutoFit/>
          </a:bodyPr>
          <a:lstStyle/>
          <a:p>
            <a:r>
              <a:rPr lang="en-US" dirty="0" smtClean="0"/>
              <a:t>Harm Diplomatic Efforts</a:t>
            </a:r>
            <a:endParaRPr lang="en-US" dirty="0"/>
          </a:p>
        </p:txBody>
      </p:sp>
      <p:sp>
        <p:nvSpPr>
          <p:cNvPr id="22" name="TextBox 21"/>
          <p:cNvSpPr txBox="1"/>
          <p:nvPr/>
        </p:nvSpPr>
        <p:spPr>
          <a:xfrm>
            <a:off x="7492019" y="1690300"/>
            <a:ext cx="1651981" cy="923330"/>
          </a:xfrm>
          <a:prstGeom prst="rect">
            <a:avLst/>
          </a:prstGeom>
          <a:noFill/>
        </p:spPr>
        <p:txBody>
          <a:bodyPr wrap="square" rtlCol="0">
            <a:spAutoFit/>
          </a:bodyPr>
          <a:lstStyle/>
          <a:p>
            <a:r>
              <a:rPr lang="en-US" dirty="0" smtClean="0"/>
              <a:t>Endanger the war fighter</a:t>
            </a:r>
            <a:endParaRPr lang="en-US" dirty="0"/>
          </a:p>
        </p:txBody>
      </p:sp>
      <p:sp>
        <p:nvSpPr>
          <p:cNvPr id="24" name="TextBox 23"/>
          <p:cNvSpPr txBox="1"/>
          <p:nvPr/>
        </p:nvSpPr>
        <p:spPr>
          <a:xfrm>
            <a:off x="7492019" y="4296192"/>
            <a:ext cx="1651981" cy="369332"/>
          </a:xfrm>
          <a:prstGeom prst="rect">
            <a:avLst/>
          </a:prstGeom>
          <a:noFill/>
        </p:spPr>
        <p:txBody>
          <a:bodyPr wrap="square" rtlCol="0">
            <a:spAutoFit/>
          </a:bodyPr>
          <a:lstStyle/>
          <a:p>
            <a:r>
              <a:rPr lang="en-US" dirty="0" smtClean="0"/>
              <a:t>Cause death</a:t>
            </a:r>
            <a:endParaRPr lang="en-US" dirty="0"/>
          </a:p>
        </p:txBody>
      </p:sp>
      <p:sp>
        <p:nvSpPr>
          <p:cNvPr id="12" name="TextBox 11"/>
          <p:cNvSpPr txBox="1"/>
          <p:nvPr/>
        </p:nvSpPr>
        <p:spPr>
          <a:xfrm>
            <a:off x="7492019" y="5045141"/>
            <a:ext cx="1905000" cy="923330"/>
          </a:xfrm>
          <a:prstGeom prst="rect">
            <a:avLst/>
          </a:prstGeom>
          <a:noFill/>
        </p:spPr>
        <p:txBody>
          <a:bodyPr wrap="square" rtlCol="0">
            <a:spAutoFit/>
          </a:bodyPr>
          <a:lstStyle/>
          <a:p>
            <a:r>
              <a:rPr lang="en-US" dirty="0" smtClean="0"/>
              <a:t>Damage to national security</a:t>
            </a:r>
            <a:endParaRPr lang="en-US" dirty="0"/>
          </a:p>
        </p:txBody>
      </p:sp>
      <p:sp>
        <p:nvSpPr>
          <p:cNvPr id="13" name="TextBox 12"/>
          <p:cNvSpPr txBox="1"/>
          <p:nvPr/>
        </p:nvSpPr>
        <p:spPr>
          <a:xfrm>
            <a:off x="7492019" y="2993246"/>
            <a:ext cx="1905000" cy="923330"/>
          </a:xfrm>
          <a:prstGeom prst="rect">
            <a:avLst/>
          </a:prstGeom>
          <a:noFill/>
        </p:spPr>
        <p:txBody>
          <a:bodyPr wrap="square" rtlCol="0">
            <a:spAutoFit/>
          </a:bodyPr>
          <a:lstStyle/>
          <a:p>
            <a:r>
              <a:rPr lang="en-US" dirty="0" smtClean="0"/>
              <a:t>Loss of technological advantage</a:t>
            </a:r>
            <a:endParaRPr lang="en-US" dirty="0"/>
          </a:p>
        </p:txBody>
      </p:sp>
      <p:grpSp>
        <p:nvGrpSpPr>
          <p:cNvPr id="2" name="Group 1"/>
          <p:cNvGrpSpPr/>
          <p:nvPr/>
        </p:nvGrpSpPr>
        <p:grpSpPr>
          <a:xfrm>
            <a:off x="1828800" y="1531681"/>
            <a:ext cx="5458592" cy="4716719"/>
            <a:chOff x="1828800" y="1531681"/>
            <a:chExt cx="5458592" cy="4716719"/>
          </a:xfrm>
        </p:grpSpPr>
        <p:pic>
          <p:nvPicPr>
            <p:cNvPr id="4098" name="Picture 2" descr="D:\Users\Dustin.Sievers\Desktop\NCMS National\Security Violations\2015-04-08\shattere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828800" y="1531681"/>
              <a:ext cx="5458592" cy="471671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Users\Dustin.Sievers\Desktop\NCMS National\Security Violations\2015-04-08\Classified-Banner-for-Blog-RED-font.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9555" y="3130434"/>
              <a:ext cx="4357081" cy="16485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0926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900"/>
                                        <p:tgtEl>
                                          <p:spTgt spid="16"/>
                                        </p:tgtEl>
                                      </p:cBhvr>
                                    </p:animEffect>
                                  </p:childTnLst>
                                </p:cTn>
                              </p:par>
                            </p:childTnLst>
                          </p:cTn>
                        </p:par>
                        <p:par>
                          <p:cTn id="8" fill="hold">
                            <p:stCondLst>
                              <p:cond delay="9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900"/>
                                        <p:tgtEl>
                                          <p:spTgt spid="19"/>
                                        </p:tgtEl>
                                      </p:cBhvr>
                                    </p:animEffect>
                                  </p:childTnLst>
                                </p:cTn>
                              </p:par>
                            </p:childTnLst>
                          </p:cTn>
                        </p:par>
                        <p:par>
                          <p:cTn id="12" fill="hold">
                            <p:stCondLst>
                              <p:cond delay="18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800"/>
                                        <p:tgtEl>
                                          <p:spTgt spid="21"/>
                                        </p:tgtEl>
                                      </p:cBhvr>
                                    </p:animEffect>
                                  </p:childTnLst>
                                </p:cTn>
                              </p:par>
                            </p:childTnLst>
                          </p:cTn>
                        </p:par>
                        <p:par>
                          <p:cTn id="16" fill="hold">
                            <p:stCondLst>
                              <p:cond delay="26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900"/>
                                        <p:tgtEl>
                                          <p:spTgt spid="22"/>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800"/>
                                        <p:tgtEl>
                                          <p:spTgt spid="13"/>
                                        </p:tgtEl>
                                      </p:cBhvr>
                                    </p:animEffect>
                                  </p:childTnLst>
                                </p:cTn>
                              </p:par>
                            </p:childTnLst>
                          </p:cTn>
                        </p:par>
                        <p:par>
                          <p:cTn id="24" fill="hold">
                            <p:stCondLst>
                              <p:cond delay="43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800"/>
                                        <p:tgtEl>
                                          <p:spTgt spid="24"/>
                                        </p:tgtEl>
                                      </p:cBhvr>
                                    </p:animEffect>
                                  </p:childTnLst>
                                </p:cTn>
                              </p:par>
                            </p:childTnLst>
                          </p:cTn>
                        </p:par>
                        <p:par>
                          <p:cTn id="28" fill="hold">
                            <p:stCondLst>
                              <p:cond delay="51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9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1" grpId="0"/>
      <p:bldP spid="22" grpId="0"/>
      <p:bldP spid="24"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3990975" y="6249988"/>
            <a:ext cx="1162050" cy="365125"/>
          </a:xfrm>
          <a:prstGeom prst="rect">
            <a:avLst/>
          </a:prstGeom>
        </p:spPr>
        <p:txBody>
          <a:bodyPr/>
          <a:lstStyle/>
          <a:p>
            <a:pPr>
              <a:defRPr/>
            </a:pPr>
            <a:fld id="{2F192157-8AA4-44B1-87EC-7CFD8B34F439}" type="slidenum">
              <a:rPr lang="en-US" smtClean="0">
                <a:solidFill>
                  <a:srgbClr val="073E87"/>
                </a:solidFill>
              </a:rPr>
              <a:pPr>
                <a:defRPr/>
              </a:pPr>
              <a:t>23</a:t>
            </a:fld>
            <a:endParaRPr lang="en-US" dirty="0">
              <a:solidFill>
                <a:srgbClr val="073E87"/>
              </a:solidFill>
            </a:endParaRPr>
          </a:p>
        </p:txBody>
      </p:sp>
      <p:sp>
        <p:nvSpPr>
          <p:cNvPr id="4" name="TextBox 3"/>
          <p:cNvSpPr txBox="1"/>
          <p:nvPr/>
        </p:nvSpPr>
        <p:spPr>
          <a:xfrm>
            <a:off x="304800" y="1981200"/>
            <a:ext cx="4733544" cy="1877437"/>
          </a:xfrm>
          <a:prstGeom prst="rect">
            <a:avLst/>
          </a:prstGeom>
          <a:noFill/>
        </p:spPr>
        <p:txBody>
          <a:bodyPr wrap="square" rtlCol="0">
            <a:spAutoFit/>
          </a:bodyPr>
          <a:lstStyle/>
          <a:p>
            <a:pPr algn="ctr"/>
            <a:r>
              <a:rPr lang="en-US" sz="6000" dirty="0" smtClean="0">
                <a:latin typeface="Arial" pitchFamily="34" charset="0"/>
                <a:cs typeface="Arial" pitchFamily="34" charset="0"/>
              </a:rPr>
              <a:t>Questions?</a:t>
            </a:r>
          </a:p>
          <a:p>
            <a:pPr algn="ctr"/>
            <a:r>
              <a:rPr lang="en-US" sz="2800" dirty="0" smtClean="0">
                <a:latin typeface="Arial" pitchFamily="34" charset="0"/>
                <a:cs typeface="Arial" pitchFamily="34" charset="0"/>
                <a:hlinkClick r:id="rId3"/>
              </a:rPr>
              <a:t>gary.layne@dss.mil</a:t>
            </a:r>
            <a:endParaRPr lang="en-US" sz="2800" dirty="0" smtClean="0">
              <a:latin typeface="Arial" pitchFamily="34" charset="0"/>
              <a:cs typeface="Arial" pitchFamily="34" charset="0"/>
            </a:endParaRPr>
          </a:p>
          <a:p>
            <a:pPr algn="ctr"/>
            <a:r>
              <a:rPr lang="en-US" sz="2800" dirty="0" smtClean="0">
                <a:latin typeface="Arial" pitchFamily="34" charset="0"/>
                <a:cs typeface="Arial" pitchFamily="34" charset="0"/>
              </a:rPr>
              <a:t>(757) 355-6605</a:t>
            </a:r>
            <a:endParaRPr lang="en-US" sz="2800" dirty="0">
              <a:latin typeface="Arial" pitchFamily="34" charset="0"/>
              <a:cs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2" y="4385206"/>
            <a:ext cx="9144000" cy="2507912"/>
          </a:xfrm>
          <a:prstGeom prst="rect">
            <a:avLst/>
          </a:prstGeom>
          <a:gradFill flip="none" rotWithShape="1">
            <a:gsLst>
              <a:gs pos="0">
                <a:schemeClr val="bg1"/>
              </a:gs>
              <a:gs pos="100000">
                <a:schemeClr val="accent1">
                  <a:tint val="23500"/>
                  <a:satMod val="160000"/>
                  <a:alpha val="0"/>
                </a:schemeClr>
              </a:gs>
            </a:gsLst>
            <a:lin ang="2700000" scaled="1"/>
            <a:tileRect/>
          </a:gradFill>
        </p:spPr>
      </p:pic>
      <p:grpSp>
        <p:nvGrpSpPr>
          <p:cNvPr id="5" name="Group 4"/>
          <p:cNvGrpSpPr/>
          <p:nvPr/>
        </p:nvGrpSpPr>
        <p:grpSpPr>
          <a:xfrm>
            <a:off x="5181600" y="1913667"/>
            <a:ext cx="3505200" cy="1848167"/>
            <a:chOff x="1905000" y="4485135"/>
            <a:chExt cx="4876800" cy="2677665"/>
          </a:xfrm>
        </p:grpSpPr>
        <p:pic>
          <p:nvPicPr>
            <p:cNvPr id="6" name="Picture 2" descr="D:\Users\Dustin.Sievers\Documents\Plans\43689 - NGSB-NN - Newport News, VA\43689 Security Vulnerability Assessment 2013\digital-handshak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5105400"/>
              <a:ext cx="2190750" cy="14567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Users\Dustin.Sievers\Documents\My Pictures\Bizcards\DSS-Se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0" y="4733419"/>
              <a:ext cx="1667382" cy="16673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Oval 7"/>
            <p:cNvSpPr/>
            <p:nvPr/>
          </p:nvSpPr>
          <p:spPr>
            <a:xfrm>
              <a:off x="5257800" y="4747706"/>
              <a:ext cx="1524000" cy="1524000"/>
            </a:xfrm>
            <a:prstGeom prst="ellipse">
              <a:avLst/>
            </a:prstGeom>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b="1" dirty="0" smtClean="0"/>
                <a:t>INDUSTRY</a:t>
              </a:r>
              <a:endParaRPr lang="en-US" b="1" dirty="0"/>
            </a:p>
          </p:txBody>
        </p:sp>
        <p:pic>
          <p:nvPicPr>
            <p:cNvPr id="9" name="Picture 3" descr="D:\Users\Dustin.Sievers\Documents\Plans\43689 - NGSB-NN - Newport News, VA\43689 Security Vulnerability Assessment 2013\Cycle02-Transparent-Blue.png"/>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124200" y="4485135"/>
              <a:ext cx="2754072" cy="26776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03386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and Objectives</a:t>
            </a:r>
            <a:endParaRPr lang="en-US" dirty="0"/>
          </a:p>
        </p:txBody>
      </p:sp>
      <p:sp>
        <p:nvSpPr>
          <p:cNvPr id="3" name="Subtitle 2"/>
          <p:cNvSpPr>
            <a:spLocks noGrp="1"/>
          </p:cNvSpPr>
          <p:nvPr>
            <p:ph idx="1"/>
          </p:nvPr>
        </p:nvSpPr>
        <p:spPr/>
        <p:txBody>
          <a:bodyPr>
            <a:normAutofit fontScale="70000" lnSpcReduction="20000"/>
          </a:bodyPr>
          <a:lstStyle/>
          <a:p>
            <a:endParaRPr lang="en-US" dirty="0" smtClean="0">
              <a:solidFill>
                <a:schemeClr val="tx1"/>
              </a:solidFill>
            </a:endParaRPr>
          </a:p>
          <a:p>
            <a:pPr marL="285750" indent="-285750">
              <a:buFontTx/>
              <a:buChar char="-"/>
            </a:pPr>
            <a:r>
              <a:rPr lang="en-US" dirty="0" smtClean="0">
                <a:solidFill>
                  <a:schemeClr val="tx1"/>
                </a:solidFill>
              </a:rPr>
              <a:t>Why Me</a:t>
            </a:r>
            <a:r>
              <a:rPr lang="en-US" dirty="0" smtClean="0">
                <a:solidFill>
                  <a:schemeClr val="tx1"/>
                </a:solidFill>
                <a:latin typeface="Arial" panose="020B0604020202020204" pitchFamily="34" charset="0"/>
                <a:cs typeface="Arial" panose="020B0604020202020204" pitchFamily="34" charset="0"/>
              </a:rPr>
              <a:t>?</a:t>
            </a:r>
            <a:r>
              <a:rPr lang="en-US" dirty="0" smtClean="0">
                <a:solidFill>
                  <a:schemeClr val="tx1"/>
                </a:solidFill>
              </a:rPr>
              <a:t>  Gary S. Layne, Sr. Industrial Security Representative</a:t>
            </a:r>
          </a:p>
          <a:p>
            <a:pPr marL="285750" indent="-285750">
              <a:buFontTx/>
              <a:buChar char="-"/>
            </a:pPr>
            <a:endParaRPr lang="en-US" dirty="0">
              <a:solidFill>
                <a:schemeClr val="tx1"/>
              </a:solidFill>
            </a:endParaRPr>
          </a:p>
          <a:p>
            <a:pPr marL="285750" indent="-285750">
              <a:buFontTx/>
              <a:buChar char="-"/>
            </a:pPr>
            <a:endParaRPr lang="en-US" dirty="0" smtClean="0">
              <a:solidFill>
                <a:schemeClr val="tx1"/>
              </a:solidFill>
            </a:endParaRPr>
          </a:p>
          <a:p>
            <a:pPr marL="285750" indent="-285750">
              <a:buFontTx/>
              <a:buChar char="-"/>
            </a:pPr>
            <a:endParaRPr lang="en-US" dirty="0">
              <a:solidFill>
                <a:schemeClr val="tx1"/>
              </a:solidFill>
            </a:endParaRPr>
          </a:p>
          <a:p>
            <a:pPr marL="285750" indent="-285750" algn="ctr">
              <a:buFontTx/>
              <a:buChar char="-"/>
            </a:pPr>
            <a:endParaRPr lang="en-US" dirty="0" smtClean="0">
              <a:solidFill>
                <a:schemeClr val="tx1"/>
              </a:solidFill>
            </a:endParaRPr>
          </a:p>
          <a:p>
            <a:pPr marL="285750" indent="-285750">
              <a:buFontTx/>
              <a:buChar char="-"/>
            </a:pPr>
            <a:endParaRPr lang="en-US" dirty="0">
              <a:solidFill>
                <a:schemeClr val="tx1"/>
              </a:solidFill>
            </a:endParaRPr>
          </a:p>
          <a:p>
            <a:pPr marL="285750" indent="-285750">
              <a:buFontTx/>
              <a:buChar char="-"/>
            </a:pPr>
            <a:endParaRPr lang="en-US" dirty="0" smtClean="0">
              <a:solidFill>
                <a:schemeClr val="tx1"/>
              </a:solidFill>
            </a:endParaRPr>
          </a:p>
          <a:p>
            <a:pPr marL="285750" indent="-285750">
              <a:buFontTx/>
              <a:buChar char="-"/>
            </a:pPr>
            <a:endParaRPr lang="en-US" dirty="0" smtClean="0">
              <a:solidFill>
                <a:schemeClr val="tx1"/>
              </a:solidFill>
            </a:endParaRPr>
          </a:p>
          <a:p>
            <a:pPr marL="285750" indent="-285750">
              <a:buFontTx/>
              <a:buChar char="-"/>
            </a:pPr>
            <a:endParaRPr lang="en-US" dirty="0">
              <a:solidFill>
                <a:schemeClr val="tx1"/>
              </a:solidFill>
            </a:endParaRPr>
          </a:p>
          <a:p>
            <a:pPr marL="285750" indent="-285750">
              <a:buFontTx/>
              <a:buChar char="-"/>
            </a:pPr>
            <a:r>
              <a:rPr lang="en-US" dirty="0" smtClean="0">
                <a:solidFill>
                  <a:schemeClr val="tx1"/>
                </a:solidFill>
              </a:rPr>
              <a:t>Target Objective:  Providing Facility Security Officers the </a:t>
            </a:r>
            <a:r>
              <a:rPr lang="en-US" dirty="0">
                <a:solidFill>
                  <a:schemeClr val="tx1"/>
                </a:solidFill>
              </a:rPr>
              <a:t>key steps </a:t>
            </a:r>
            <a:r>
              <a:rPr lang="en-US" dirty="0" smtClean="0">
                <a:solidFill>
                  <a:schemeClr val="tx1"/>
                </a:solidFill>
              </a:rPr>
              <a:t>in conducting an Administrative Inquiry caused by a Security Violation to </a:t>
            </a:r>
            <a:r>
              <a:rPr lang="en-US" dirty="0">
                <a:solidFill>
                  <a:schemeClr val="tx1"/>
                </a:solidFill>
              </a:rPr>
              <a:t>ensure that risks to classified information are mitigated</a:t>
            </a:r>
            <a:r>
              <a:rPr lang="en-US" dirty="0" smtClean="0">
                <a:solidFill>
                  <a:schemeClr val="tx1"/>
                </a:solidFill>
              </a:rPr>
              <a:t>.  </a:t>
            </a:r>
            <a:endParaRPr lang="en-US" dirty="0">
              <a:solidFill>
                <a:schemeClr val="tx1"/>
              </a:solidFill>
            </a:endParaRPr>
          </a:p>
          <a:p>
            <a:pPr marL="285750" indent="-285750">
              <a:buFontTx/>
              <a:buChar char="-"/>
            </a:pPr>
            <a:endParaRPr lang="en-US" dirty="0" smtClean="0">
              <a:solidFill>
                <a:schemeClr val="tx1"/>
              </a:solidFill>
            </a:endParaRPr>
          </a:p>
        </p:txBody>
      </p:sp>
      <p:pic>
        <p:nvPicPr>
          <p:cNvPr id="2050" name="Picture 2" descr="D:\Users\Dustin.Sievers\Desktop\Layne - Security Violations\2015-03-10\1349706505_Clipart_men_target_arrows_darts.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1981200"/>
            <a:ext cx="5200650" cy="325040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511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Security Violation</a:t>
            </a:r>
            <a:endParaRPr lang="en-US" dirty="0"/>
          </a:p>
        </p:txBody>
      </p:sp>
      <p:sp>
        <p:nvSpPr>
          <p:cNvPr id="2" name="Content Placeholder 1"/>
          <p:cNvSpPr>
            <a:spLocks noGrp="1"/>
          </p:cNvSpPr>
          <p:nvPr>
            <p:ph idx="1"/>
          </p:nvPr>
        </p:nvSpPr>
        <p:spPr>
          <a:xfrm>
            <a:off x="134810" y="1600200"/>
            <a:ext cx="6418390" cy="4525963"/>
          </a:xfrm>
        </p:spPr>
        <p:txBody>
          <a:bodyPr>
            <a:normAutofit fontScale="77500" lnSpcReduction="20000"/>
          </a:bodyPr>
          <a:lstStyle/>
          <a:p>
            <a:r>
              <a:rPr lang="en-US" dirty="0" smtClean="0"/>
              <a:t>Definition:</a:t>
            </a:r>
          </a:p>
          <a:p>
            <a:pPr lvl="1"/>
            <a:r>
              <a:rPr lang="en-US" dirty="0" smtClean="0"/>
              <a:t>A failure to comply with the policy and procedures established by the NISPOM that reasonably could result in the loss or compromise of classified information.</a:t>
            </a:r>
          </a:p>
          <a:p>
            <a:pPr lvl="2"/>
            <a:r>
              <a:rPr lang="en-US" dirty="0" smtClean="0"/>
              <a:t>DoD 5220.22-M (NISPOM)</a:t>
            </a:r>
          </a:p>
          <a:p>
            <a:pPr marL="914400" lvl="2" indent="0">
              <a:buNone/>
            </a:pPr>
            <a:endParaRPr lang="en-US" dirty="0" smtClean="0"/>
          </a:p>
          <a:p>
            <a:r>
              <a:rPr lang="en-US" dirty="0" smtClean="0"/>
              <a:t>Purpose of the Administrative Inquiry (AI):</a:t>
            </a:r>
          </a:p>
          <a:p>
            <a:pPr lvl="1"/>
            <a:r>
              <a:rPr lang="en-US" dirty="0" smtClean="0"/>
              <a:t>To determine if classified information was at risk of compromise</a:t>
            </a:r>
          </a:p>
          <a:p>
            <a:pPr lvl="1"/>
            <a:r>
              <a:rPr lang="en-US" dirty="0" smtClean="0"/>
              <a:t>To determine the individual(s) that are responsible for the violation.</a:t>
            </a:r>
          </a:p>
          <a:p>
            <a:pPr lvl="1"/>
            <a:r>
              <a:rPr lang="en-US" dirty="0" smtClean="0"/>
              <a:t>To determine if appropriate corrective actions have been taken to preclude a reoccurrence.</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895600"/>
            <a:ext cx="1364169" cy="1838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478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Users\Dustin.Sievers\Desktop\NCMS National\Security Violations\2015-04-08\Paperwork%20Review-resized-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846562"/>
            <a:ext cx="3114393" cy="2076262"/>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3372924" y="1479019"/>
            <a:ext cx="2514600" cy="13262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smtClean="0"/>
              <a:t>Mitigate </a:t>
            </a:r>
            <a:r>
              <a:rPr lang="en-US" dirty="0"/>
              <a:t>T</a:t>
            </a:r>
            <a:r>
              <a:rPr lang="en-US" dirty="0" smtClean="0"/>
              <a:t>he Risk</a:t>
            </a:r>
            <a:endParaRPr lang="en-US" dirty="0"/>
          </a:p>
        </p:txBody>
      </p:sp>
      <p:sp>
        <p:nvSpPr>
          <p:cNvPr id="3" name="Oval 2"/>
          <p:cNvSpPr/>
          <p:nvPr/>
        </p:nvSpPr>
        <p:spPr>
          <a:xfrm>
            <a:off x="228600" y="1721795"/>
            <a:ext cx="2514600" cy="13262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495300" y="1923232"/>
            <a:ext cx="1981200" cy="923330"/>
          </a:xfrm>
          <a:prstGeom prst="rect">
            <a:avLst/>
          </a:prstGeom>
          <a:noFill/>
        </p:spPr>
        <p:txBody>
          <a:bodyPr wrap="square" rtlCol="0">
            <a:spAutoFit/>
          </a:bodyPr>
          <a:lstStyle/>
          <a:p>
            <a:pPr algn="ctr"/>
            <a:r>
              <a:rPr lang="en-US" b="1" dirty="0" smtClean="0"/>
              <a:t>What is the extent of the violation?</a:t>
            </a:r>
            <a:endParaRPr lang="en-US" b="1" dirty="0"/>
          </a:p>
        </p:txBody>
      </p:sp>
      <p:sp>
        <p:nvSpPr>
          <p:cNvPr id="15" name="Oval 14"/>
          <p:cNvSpPr/>
          <p:nvPr/>
        </p:nvSpPr>
        <p:spPr>
          <a:xfrm>
            <a:off x="6360042" y="2321960"/>
            <a:ext cx="2514600" cy="13262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6360041" y="3832697"/>
            <a:ext cx="2514600" cy="13262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4677057" y="4937597"/>
            <a:ext cx="2514600" cy="13262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1485900" y="4957090"/>
            <a:ext cx="2514600" cy="13262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1617793" y="5105400"/>
            <a:ext cx="2250813" cy="1200329"/>
          </a:xfrm>
          <a:prstGeom prst="rect">
            <a:avLst/>
          </a:prstGeom>
          <a:noFill/>
        </p:spPr>
        <p:txBody>
          <a:bodyPr wrap="square" rtlCol="0">
            <a:spAutoFit/>
          </a:bodyPr>
          <a:lstStyle/>
          <a:p>
            <a:pPr algn="ctr"/>
            <a:r>
              <a:rPr lang="en-US" b="1" dirty="0" smtClean="0"/>
              <a:t>Did the FSO take the proper corrective actions?</a:t>
            </a:r>
            <a:endParaRPr lang="en-US" b="1" dirty="0"/>
          </a:p>
        </p:txBody>
      </p:sp>
      <p:sp>
        <p:nvSpPr>
          <p:cNvPr id="22" name="Oval 21"/>
          <p:cNvSpPr/>
          <p:nvPr/>
        </p:nvSpPr>
        <p:spPr>
          <a:xfrm>
            <a:off x="228600" y="3490101"/>
            <a:ext cx="2514600" cy="13262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360493" y="3663642"/>
            <a:ext cx="2250813" cy="923330"/>
          </a:xfrm>
          <a:prstGeom prst="rect">
            <a:avLst/>
          </a:prstGeom>
          <a:noFill/>
        </p:spPr>
        <p:txBody>
          <a:bodyPr wrap="square" rtlCol="0">
            <a:spAutoFit/>
          </a:bodyPr>
          <a:lstStyle/>
          <a:p>
            <a:pPr algn="ctr"/>
            <a:r>
              <a:rPr lang="en-US" b="1" dirty="0" smtClean="0"/>
              <a:t>Who was responsible for the violation?</a:t>
            </a:r>
            <a:endParaRPr lang="en-US" b="1" dirty="0"/>
          </a:p>
        </p:txBody>
      </p:sp>
      <p:sp>
        <p:nvSpPr>
          <p:cNvPr id="17" name="TextBox 16"/>
          <p:cNvSpPr txBox="1"/>
          <p:nvPr/>
        </p:nvSpPr>
        <p:spPr>
          <a:xfrm>
            <a:off x="4808950" y="5277533"/>
            <a:ext cx="2250813" cy="646331"/>
          </a:xfrm>
          <a:prstGeom prst="rect">
            <a:avLst/>
          </a:prstGeom>
          <a:noFill/>
        </p:spPr>
        <p:txBody>
          <a:bodyPr wrap="square" rtlCol="0">
            <a:spAutoFit/>
          </a:bodyPr>
          <a:lstStyle/>
          <a:p>
            <a:pPr algn="ctr"/>
            <a:r>
              <a:rPr lang="en-US" b="1" dirty="0" smtClean="0"/>
              <a:t>What are the threats?</a:t>
            </a:r>
            <a:endParaRPr lang="en-US" b="1" dirty="0"/>
          </a:p>
        </p:txBody>
      </p:sp>
      <p:sp>
        <p:nvSpPr>
          <p:cNvPr id="13" name="TextBox 12"/>
          <p:cNvSpPr txBox="1"/>
          <p:nvPr/>
        </p:nvSpPr>
        <p:spPr>
          <a:xfrm>
            <a:off x="6491935" y="3905071"/>
            <a:ext cx="2250813" cy="1200329"/>
          </a:xfrm>
          <a:prstGeom prst="rect">
            <a:avLst/>
          </a:prstGeom>
          <a:noFill/>
        </p:spPr>
        <p:txBody>
          <a:bodyPr wrap="square" rtlCol="0">
            <a:spAutoFit/>
          </a:bodyPr>
          <a:lstStyle/>
          <a:p>
            <a:pPr algn="ctr"/>
            <a:r>
              <a:rPr lang="en-US" b="1" dirty="0" smtClean="0"/>
              <a:t>What vulnerabilities caused the violation?</a:t>
            </a:r>
            <a:endParaRPr lang="en-US" b="1" dirty="0"/>
          </a:p>
        </p:txBody>
      </p:sp>
      <p:sp>
        <p:nvSpPr>
          <p:cNvPr id="12" name="TextBox 11"/>
          <p:cNvSpPr txBox="1"/>
          <p:nvPr/>
        </p:nvSpPr>
        <p:spPr>
          <a:xfrm>
            <a:off x="6359785" y="2518214"/>
            <a:ext cx="2590800" cy="923330"/>
          </a:xfrm>
          <a:prstGeom prst="rect">
            <a:avLst/>
          </a:prstGeom>
          <a:noFill/>
        </p:spPr>
        <p:txBody>
          <a:bodyPr wrap="square" rtlCol="0">
            <a:spAutoFit/>
          </a:bodyPr>
          <a:lstStyle/>
          <a:p>
            <a:pPr algn="ctr"/>
            <a:r>
              <a:rPr lang="en-US" b="1" dirty="0" smtClean="0"/>
              <a:t>Was classified information subject to loss or compromise?</a:t>
            </a:r>
            <a:endParaRPr lang="en-US" b="1" dirty="0"/>
          </a:p>
        </p:txBody>
      </p:sp>
      <p:sp>
        <p:nvSpPr>
          <p:cNvPr id="25" name="TextBox 24"/>
          <p:cNvSpPr txBox="1"/>
          <p:nvPr/>
        </p:nvSpPr>
        <p:spPr>
          <a:xfrm>
            <a:off x="3553107" y="1604895"/>
            <a:ext cx="2247900" cy="1200329"/>
          </a:xfrm>
          <a:prstGeom prst="rect">
            <a:avLst/>
          </a:prstGeom>
          <a:noFill/>
        </p:spPr>
        <p:txBody>
          <a:bodyPr wrap="square" rtlCol="0">
            <a:spAutoFit/>
          </a:bodyPr>
          <a:lstStyle/>
          <a:p>
            <a:pPr algn="ctr"/>
            <a:r>
              <a:rPr lang="en-US" b="1" dirty="0" smtClean="0"/>
              <a:t>Has the FSO taken action to protect the classified material?</a:t>
            </a:r>
            <a:endParaRPr lang="en-US" b="1" dirty="0"/>
          </a:p>
        </p:txBody>
      </p:sp>
    </p:spTree>
    <p:extLst>
      <p:ext uri="{BB962C8B-B14F-4D97-AF65-F5344CB8AC3E}">
        <p14:creationId xmlns:p14="http://schemas.microsoft.com/office/powerpoint/2010/main" val="4141619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a:noFill/>
            <a:miter lim="800000"/>
            <a:headEnd/>
            <a:tailEnd/>
          </a:ln>
        </p:spPr>
        <p:txBody>
          <a:bodyPr>
            <a:normAutofit fontScale="90000"/>
          </a:bodyPr>
          <a:lstStyle/>
          <a:p>
            <a:pPr eaLnBrk="1" hangingPunct="1"/>
            <a:r>
              <a:rPr lang="en-US" altLang="en-US" sz="4000" dirty="0" smtClean="0"/>
              <a:t>   Types of Security Violations</a:t>
            </a:r>
          </a:p>
        </p:txBody>
      </p:sp>
      <p:pic>
        <p:nvPicPr>
          <p:cNvPr id="6148" name="Picture 4" descr="MC90043384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2363" y="2867025"/>
            <a:ext cx="2100262"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D:\Users\Dustin.Sievers\Desktop\Layne - Security Violations\2015-03-10\in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2971800" cy="2476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D:\Users\Dustin.Sievers\Desktop\Layne - Security Violations\2015-03-10\ClassifiedSpil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895" y="3886200"/>
            <a:ext cx="3251391" cy="2162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D:\Users\Dustin.Sievers\Desktop\Layne - Security Violations\2015-03-10\Unclear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871662"/>
            <a:ext cx="2638425" cy="4105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83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par>
                          <p:cTn id="8" fill="hold">
                            <p:stCondLst>
                              <p:cond delay="2000"/>
                            </p:stCondLst>
                            <p:childTnLst>
                              <p:par>
                                <p:cTn id="9" presetID="10" presetClass="entr" presetSubtype="0" fill="hold" nodeType="afterEffect">
                                  <p:stCondLst>
                                    <p:cond delay="3000"/>
                                  </p:stCondLst>
                                  <p:childTnLst>
                                    <p:set>
                                      <p:cBhvr>
                                        <p:cTn id="10" dur="1" fill="hold">
                                          <p:stCondLst>
                                            <p:cond delay="0"/>
                                          </p:stCondLst>
                                        </p:cTn>
                                        <p:tgtEl>
                                          <p:spTgt spid="6148"/>
                                        </p:tgtEl>
                                        <p:attrNameLst>
                                          <p:attrName>style.visibility</p:attrName>
                                        </p:attrNameLst>
                                      </p:cBhvr>
                                      <p:to>
                                        <p:strVal val="visible"/>
                                      </p:to>
                                    </p:set>
                                    <p:animEffect transition="in" filter="fade">
                                      <p:cBhvr>
                                        <p:cTn id="11" dur="500"/>
                                        <p:tgtEl>
                                          <p:spTgt spid="6148"/>
                                        </p:tgtEl>
                                      </p:cBhvr>
                                    </p:animEffect>
                                  </p:childTnLst>
                                </p:cTn>
                              </p:par>
                            </p:childTnLst>
                          </p:cTn>
                        </p:par>
                        <p:par>
                          <p:cTn id="12" fill="hold">
                            <p:stCondLst>
                              <p:cond delay="5500"/>
                            </p:stCondLst>
                            <p:childTnLst>
                              <p:par>
                                <p:cTn id="13" presetID="10" presetClass="entr" presetSubtype="0" fill="hold" nodeType="afterEffect">
                                  <p:stCondLst>
                                    <p:cond delay="1500"/>
                                  </p:stCondLst>
                                  <p:childTnLst>
                                    <p:set>
                                      <p:cBhvr>
                                        <p:cTn id="14" dur="1" fill="hold">
                                          <p:stCondLst>
                                            <p:cond delay="0"/>
                                          </p:stCondLst>
                                        </p:cTn>
                                        <p:tgtEl>
                                          <p:spTgt spid="3078"/>
                                        </p:tgtEl>
                                        <p:attrNameLst>
                                          <p:attrName>style.visibility</p:attrName>
                                        </p:attrNameLst>
                                      </p:cBhvr>
                                      <p:to>
                                        <p:strVal val="visible"/>
                                      </p:to>
                                    </p:set>
                                    <p:animEffect transition="in" filter="fade">
                                      <p:cBhvr>
                                        <p:cTn id="15" dur="500"/>
                                        <p:tgtEl>
                                          <p:spTgt spid="3078"/>
                                        </p:tgtEl>
                                      </p:cBhvr>
                                    </p:animEffect>
                                  </p:childTnLst>
                                </p:cTn>
                              </p:par>
                            </p:childTnLst>
                          </p:cTn>
                        </p:par>
                        <p:par>
                          <p:cTn id="16" fill="hold">
                            <p:stCondLst>
                              <p:cond delay="7500"/>
                            </p:stCondLst>
                            <p:childTnLst>
                              <p:par>
                                <p:cTn id="17" presetID="10" presetClass="entr" presetSubtype="0" fill="hold" nodeType="afterEffect">
                                  <p:stCondLst>
                                    <p:cond delay="300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smtClean="0"/>
              <a:t>Tools needed to complete the Administrative Inquiry (AI)</a:t>
            </a:r>
            <a:endParaRPr lang="en-US" sz="2400" dirty="0"/>
          </a:p>
        </p:txBody>
      </p:sp>
      <p:sp>
        <p:nvSpPr>
          <p:cNvPr id="2" name="Content Placeholder 1"/>
          <p:cNvSpPr>
            <a:spLocks noGrp="1"/>
          </p:cNvSpPr>
          <p:nvPr>
            <p:ph idx="1"/>
          </p:nvPr>
        </p:nvSpPr>
        <p:spPr>
          <a:xfrm>
            <a:off x="457200" y="1600200"/>
            <a:ext cx="6179440" cy="4525963"/>
          </a:xfrm>
        </p:spPr>
        <p:txBody>
          <a:bodyPr>
            <a:normAutofit/>
          </a:bodyPr>
          <a:lstStyle/>
          <a:p>
            <a:r>
              <a:rPr lang="en-US" sz="2400" dirty="0" smtClean="0"/>
              <a:t>Obtain the tools to conduct the AI.</a:t>
            </a:r>
          </a:p>
          <a:p>
            <a:pPr marL="0" indent="0">
              <a:buNone/>
            </a:pPr>
            <a:endParaRPr lang="en-US" sz="2400" dirty="0" smtClean="0"/>
          </a:p>
          <a:p>
            <a:pPr lvl="1"/>
            <a:r>
              <a:rPr lang="en-US" sz="2000" dirty="0" smtClean="0"/>
              <a:t>FSO Toolkit:</a:t>
            </a:r>
          </a:p>
          <a:p>
            <a:pPr lvl="2"/>
            <a:r>
              <a:rPr lang="en-US" sz="1800" dirty="0" smtClean="0">
                <a:hlinkClick r:id="rId2" action="ppaction://hlinkfile"/>
              </a:rPr>
              <a:t>Administrative Inquiry (AI) Job Aid For Industry</a:t>
            </a:r>
            <a:endParaRPr lang="en-US" sz="1800" dirty="0" smtClean="0"/>
          </a:p>
          <a:p>
            <a:pPr lvl="1"/>
            <a:endParaRPr lang="en-US" sz="2000" dirty="0" smtClean="0"/>
          </a:p>
          <a:p>
            <a:pPr lvl="1"/>
            <a:r>
              <a:rPr lang="en-US" sz="2000" dirty="0" smtClean="0"/>
              <a:t>Information Systems</a:t>
            </a:r>
          </a:p>
          <a:p>
            <a:pPr lvl="2"/>
            <a:r>
              <a:rPr lang="en-US" sz="1800" dirty="0" smtClean="0">
                <a:hlinkClick r:id="rId3" action="ppaction://hlinkfile"/>
              </a:rPr>
              <a:t>ODAA Process Manual</a:t>
            </a:r>
            <a:r>
              <a:rPr lang="en-US" sz="1800" dirty="0" smtClean="0"/>
              <a:t> </a:t>
            </a:r>
          </a:p>
          <a:p>
            <a:pPr lvl="3"/>
            <a:r>
              <a:rPr lang="en-US" sz="1600" dirty="0" smtClean="0"/>
              <a:t>Section 4.5.1</a:t>
            </a:r>
          </a:p>
        </p:txBody>
      </p:sp>
      <p:pic>
        <p:nvPicPr>
          <p:cNvPr id="4098" name="Picture 2">
            <a:hlinkClick r:id="rId2"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6640" y="1676400"/>
            <a:ext cx="1973960" cy="25525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a:hlinkClick r:id="rId3"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3637729"/>
            <a:ext cx="2003552"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5137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Security Violation Process</a:t>
            </a:r>
            <a:endParaRPr lang="en-US" dirty="0"/>
          </a:p>
        </p:txBody>
      </p:sp>
      <p:sp>
        <p:nvSpPr>
          <p:cNvPr id="3" name="Rectangle 2"/>
          <p:cNvSpPr/>
          <p:nvPr/>
        </p:nvSpPr>
        <p:spPr>
          <a:xfrm>
            <a:off x="1545292" y="2878289"/>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803713" y="2878289"/>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062134" y="2878289"/>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320555" y="2878289"/>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578976" y="2878289"/>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837397" y="2878289"/>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Explosion 1 8"/>
          <p:cNvSpPr/>
          <p:nvPr/>
        </p:nvSpPr>
        <p:spPr>
          <a:xfrm>
            <a:off x="286871" y="2763989"/>
            <a:ext cx="1066800" cy="9906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63071" y="3028903"/>
            <a:ext cx="914400" cy="430887"/>
          </a:xfrm>
          <a:prstGeom prst="rect">
            <a:avLst/>
          </a:prstGeom>
          <a:noFill/>
        </p:spPr>
        <p:txBody>
          <a:bodyPr wrap="square" rtlCol="0">
            <a:spAutoFit/>
          </a:bodyPr>
          <a:lstStyle/>
          <a:p>
            <a:pPr algn="ctr"/>
            <a:r>
              <a:rPr lang="en-US" sz="1100" b="1" dirty="0" smtClean="0"/>
              <a:t>Security </a:t>
            </a:r>
            <a:br>
              <a:rPr lang="en-US" sz="1100" b="1" dirty="0" smtClean="0"/>
            </a:br>
            <a:r>
              <a:rPr lang="en-US" sz="1100" b="1" dirty="0" smtClean="0"/>
              <a:t>Violation</a:t>
            </a:r>
            <a:endParaRPr lang="en-US" sz="1100" b="1" dirty="0"/>
          </a:p>
        </p:txBody>
      </p:sp>
      <p:pic>
        <p:nvPicPr>
          <p:cNvPr id="11" name="Picture 2" descr="C:\Users\cescribano\AppData\Local\Microsoft\Windows\Temporary Internet Files\Content.IE5\OM3GJWGX\MC90043382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9871" y="2632377"/>
            <a:ext cx="491823" cy="4918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487021" y="3124200"/>
            <a:ext cx="1107142" cy="430887"/>
          </a:xfrm>
          <a:prstGeom prst="rect">
            <a:avLst/>
          </a:prstGeom>
          <a:noFill/>
        </p:spPr>
        <p:txBody>
          <a:bodyPr wrap="square" rtlCol="0">
            <a:spAutoFit/>
          </a:bodyPr>
          <a:lstStyle/>
          <a:p>
            <a:pPr algn="ctr"/>
            <a:r>
              <a:rPr lang="en-US" sz="1100" b="1" dirty="0" smtClean="0"/>
              <a:t>Preliminary </a:t>
            </a:r>
            <a:br>
              <a:rPr lang="en-US" sz="1100" b="1" dirty="0" smtClean="0"/>
            </a:br>
            <a:r>
              <a:rPr lang="en-US" sz="1100" b="1" dirty="0" smtClean="0"/>
              <a:t>Inquiry</a:t>
            </a:r>
            <a:endParaRPr lang="en-US" sz="1100" b="1" dirty="0"/>
          </a:p>
        </p:txBody>
      </p:sp>
      <p:sp>
        <p:nvSpPr>
          <p:cNvPr id="13" name="TextBox 12"/>
          <p:cNvSpPr txBox="1"/>
          <p:nvPr/>
        </p:nvSpPr>
        <p:spPr>
          <a:xfrm>
            <a:off x="3074896" y="3124200"/>
            <a:ext cx="740708" cy="430887"/>
          </a:xfrm>
          <a:prstGeom prst="rect">
            <a:avLst/>
          </a:prstGeom>
          <a:noFill/>
        </p:spPr>
        <p:txBody>
          <a:bodyPr wrap="square" rtlCol="0">
            <a:spAutoFit/>
          </a:bodyPr>
          <a:lstStyle/>
          <a:p>
            <a:pPr algn="ctr"/>
            <a:r>
              <a:rPr lang="en-US" sz="1100" b="1" dirty="0" smtClean="0"/>
              <a:t>Initial Report</a:t>
            </a:r>
            <a:endParaRPr lang="en-US" sz="1100" b="1" dirty="0"/>
          </a:p>
        </p:txBody>
      </p:sp>
      <p:sp>
        <p:nvSpPr>
          <p:cNvPr id="14" name="Documents"/>
          <p:cNvSpPr>
            <a:spLocks noEditPoints="1" noChangeArrowheads="1"/>
          </p:cNvSpPr>
          <p:nvPr/>
        </p:nvSpPr>
        <p:spPr bwMode="auto">
          <a:xfrm>
            <a:off x="2688293" y="2773187"/>
            <a:ext cx="386603" cy="51500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15" name="Picture 2" descr="C:\Users\cescribano\AppData\Local\Microsoft\Windows\Temporary Internet Files\Content.IE5\OM3GJWGX\MC90043382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8271" y="2703477"/>
            <a:ext cx="491823" cy="49182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006665" y="2988108"/>
            <a:ext cx="1177179" cy="600164"/>
          </a:xfrm>
          <a:prstGeom prst="rect">
            <a:avLst/>
          </a:prstGeom>
          <a:noFill/>
        </p:spPr>
        <p:txBody>
          <a:bodyPr wrap="square" rtlCol="0">
            <a:spAutoFit/>
          </a:bodyPr>
          <a:lstStyle/>
          <a:p>
            <a:pPr algn="ctr"/>
            <a:r>
              <a:rPr lang="en-US" sz="1100" b="1" dirty="0" smtClean="0"/>
              <a:t>Inquiry</a:t>
            </a:r>
          </a:p>
          <a:p>
            <a:pPr algn="ctr"/>
            <a:r>
              <a:rPr lang="en-US" sz="1100" b="1" dirty="0" smtClean="0"/>
              <a:t>and Determination</a:t>
            </a:r>
            <a:endParaRPr lang="en-US" sz="1100" b="1" dirty="0"/>
          </a:p>
        </p:txBody>
      </p:sp>
      <p:sp>
        <p:nvSpPr>
          <p:cNvPr id="17" name="TextBox 16"/>
          <p:cNvSpPr txBox="1"/>
          <p:nvPr/>
        </p:nvSpPr>
        <p:spPr>
          <a:xfrm>
            <a:off x="5570447" y="3068789"/>
            <a:ext cx="740708" cy="430887"/>
          </a:xfrm>
          <a:prstGeom prst="rect">
            <a:avLst/>
          </a:prstGeom>
          <a:noFill/>
        </p:spPr>
        <p:txBody>
          <a:bodyPr wrap="square" rtlCol="0">
            <a:spAutoFit/>
          </a:bodyPr>
          <a:lstStyle/>
          <a:p>
            <a:pPr algn="ctr"/>
            <a:r>
              <a:rPr lang="en-US" sz="1100" b="1" dirty="0" smtClean="0"/>
              <a:t>Final Report</a:t>
            </a:r>
            <a:endParaRPr lang="en-US" sz="1100" b="1" dirty="0"/>
          </a:p>
        </p:txBody>
      </p:sp>
      <p:sp>
        <p:nvSpPr>
          <p:cNvPr id="18" name="Documents"/>
          <p:cNvSpPr>
            <a:spLocks noEditPoints="1" noChangeArrowheads="1"/>
          </p:cNvSpPr>
          <p:nvPr/>
        </p:nvSpPr>
        <p:spPr bwMode="auto">
          <a:xfrm>
            <a:off x="5183844" y="2781626"/>
            <a:ext cx="386603" cy="51500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19" name="Picture 4" descr="C:\Users\cescribano\AppData\Local\Microsoft\Windows\Temporary Internet Files\Content.IE5\CAX0ZOPU\MC90043253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120" y="2742166"/>
            <a:ext cx="628820" cy="43172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578976" y="2911908"/>
            <a:ext cx="990600" cy="600164"/>
          </a:xfrm>
          <a:prstGeom prst="rect">
            <a:avLst/>
          </a:prstGeom>
          <a:noFill/>
        </p:spPr>
        <p:txBody>
          <a:bodyPr wrap="square" rtlCol="0">
            <a:spAutoFit/>
          </a:bodyPr>
          <a:lstStyle/>
          <a:p>
            <a:pPr algn="ctr"/>
            <a:r>
              <a:rPr lang="en-US" sz="1100" b="1" dirty="0" smtClean="0"/>
              <a:t>Field Office Chief Approval</a:t>
            </a:r>
            <a:endParaRPr lang="en-US" sz="1100" b="1" dirty="0"/>
          </a:p>
        </p:txBody>
      </p:sp>
      <p:pic>
        <p:nvPicPr>
          <p:cNvPr id="21" name="Picture 5" descr="C:\Users\cescribano\AppData\Local\Microsoft\Windows\Temporary Internet Files\Content.IE5\OM3GJWGX\MC90043476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8271" y="2539000"/>
            <a:ext cx="838057" cy="83805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962343" y="3072746"/>
            <a:ext cx="865654" cy="430887"/>
          </a:xfrm>
          <a:prstGeom prst="rect">
            <a:avLst/>
          </a:prstGeom>
          <a:noFill/>
        </p:spPr>
        <p:txBody>
          <a:bodyPr wrap="square" rtlCol="0">
            <a:spAutoFit/>
          </a:bodyPr>
          <a:lstStyle/>
          <a:p>
            <a:pPr algn="ctr"/>
            <a:r>
              <a:rPr lang="en-US" sz="1100" b="1" dirty="0" smtClean="0"/>
              <a:t>Violation Closure</a:t>
            </a:r>
            <a:endParaRPr lang="en-US" sz="1100" b="1" dirty="0"/>
          </a:p>
        </p:txBody>
      </p:sp>
      <p:sp>
        <p:nvSpPr>
          <p:cNvPr id="23" name="Right Arrow 22"/>
          <p:cNvSpPr/>
          <p:nvPr/>
        </p:nvSpPr>
        <p:spPr>
          <a:xfrm>
            <a:off x="1353671" y="3246132"/>
            <a:ext cx="228600"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p:cNvSpPr/>
          <p:nvPr/>
        </p:nvSpPr>
        <p:spPr>
          <a:xfrm>
            <a:off x="2550460" y="3246132"/>
            <a:ext cx="228600"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a:off x="3815604" y="3246132"/>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5"/>
          <p:cNvSpPr/>
          <p:nvPr/>
        </p:nvSpPr>
        <p:spPr>
          <a:xfrm>
            <a:off x="5080748" y="3246132"/>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26"/>
          <p:cNvSpPr/>
          <p:nvPr/>
        </p:nvSpPr>
        <p:spPr>
          <a:xfrm>
            <a:off x="6345892" y="3246132"/>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Arrow 27"/>
          <p:cNvSpPr/>
          <p:nvPr/>
        </p:nvSpPr>
        <p:spPr>
          <a:xfrm>
            <a:off x="7611036" y="3246132"/>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298998" y="4151855"/>
            <a:ext cx="1462368" cy="1200329"/>
          </a:xfrm>
          <a:prstGeom prst="rect">
            <a:avLst/>
          </a:prstGeom>
          <a:noFill/>
        </p:spPr>
        <p:txBody>
          <a:bodyPr wrap="square" rtlCol="0">
            <a:spAutoFit/>
          </a:bodyPr>
          <a:lstStyle/>
          <a:p>
            <a:r>
              <a:rPr lang="en-US" dirty="0" smtClean="0"/>
              <a:t>Conduct inquiry and develop reports</a:t>
            </a:r>
            <a:endParaRPr lang="en-US" dirty="0"/>
          </a:p>
        </p:txBody>
      </p:sp>
      <p:sp>
        <p:nvSpPr>
          <p:cNvPr id="31" name="TextBox 30"/>
          <p:cNvSpPr txBox="1"/>
          <p:nvPr/>
        </p:nvSpPr>
        <p:spPr>
          <a:xfrm>
            <a:off x="5534393" y="4341628"/>
            <a:ext cx="1590504" cy="1200329"/>
          </a:xfrm>
          <a:prstGeom prst="rect">
            <a:avLst/>
          </a:prstGeom>
          <a:noFill/>
        </p:spPr>
        <p:txBody>
          <a:bodyPr wrap="square" rtlCol="0">
            <a:spAutoFit/>
          </a:bodyPr>
          <a:lstStyle/>
          <a:p>
            <a:r>
              <a:rPr lang="en-US" dirty="0" smtClean="0"/>
              <a:t>Review reports and provide support</a:t>
            </a:r>
            <a:endParaRPr lang="en-US" dirty="0"/>
          </a:p>
        </p:txBody>
      </p:sp>
      <p:sp>
        <p:nvSpPr>
          <p:cNvPr id="32" name="Right Arrow 31"/>
          <p:cNvSpPr/>
          <p:nvPr/>
        </p:nvSpPr>
        <p:spPr>
          <a:xfrm>
            <a:off x="2447924" y="1555746"/>
            <a:ext cx="5389473" cy="6517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a:off x="2568211" y="1730456"/>
            <a:ext cx="3657599" cy="369332"/>
          </a:xfrm>
          <a:prstGeom prst="rect">
            <a:avLst/>
          </a:prstGeom>
          <a:noFill/>
        </p:spPr>
        <p:txBody>
          <a:bodyPr wrap="square" rtlCol="0">
            <a:spAutoFit/>
          </a:bodyPr>
          <a:lstStyle/>
          <a:p>
            <a:r>
              <a:rPr lang="en-US" b="1" dirty="0" smtClean="0"/>
              <a:t>Goal to process: 30 days</a:t>
            </a:r>
            <a:endParaRPr lang="en-US" b="1" dirty="0"/>
          </a:p>
        </p:txBody>
      </p:sp>
      <p:sp>
        <p:nvSpPr>
          <p:cNvPr id="38" name="TextBox 37"/>
          <p:cNvSpPr txBox="1"/>
          <p:nvPr/>
        </p:nvSpPr>
        <p:spPr>
          <a:xfrm>
            <a:off x="7307547" y="5498068"/>
            <a:ext cx="1465729" cy="369332"/>
          </a:xfrm>
          <a:prstGeom prst="rect">
            <a:avLst/>
          </a:prstGeom>
          <a:noFill/>
        </p:spPr>
        <p:txBody>
          <a:bodyPr wrap="square" rtlCol="0">
            <a:spAutoFit/>
          </a:bodyPr>
          <a:lstStyle/>
          <a:p>
            <a:pPr algn="ctr"/>
            <a:r>
              <a:rPr lang="en-US" b="1" dirty="0" smtClean="0"/>
              <a:t>ISR</a:t>
            </a:r>
            <a:endParaRPr lang="en-US" b="1" dirty="0"/>
          </a:p>
        </p:txBody>
      </p:sp>
      <p:sp>
        <p:nvSpPr>
          <p:cNvPr id="39" name="TextBox 38"/>
          <p:cNvSpPr txBox="1"/>
          <p:nvPr/>
        </p:nvSpPr>
        <p:spPr>
          <a:xfrm>
            <a:off x="3170988" y="5867400"/>
            <a:ext cx="1465729" cy="369332"/>
          </a:xfrm>
          <a:prstGeom prst="rect">
            <a:avLst/>
          </a:prstGeom>
          <a:noFill/>
        </p:spPr>
        <p:txBody>
          <a:bodyPr wrap="square" rtlCol="0">
            <a:spAutoFit/>
          </a:bodyPr>
          <a:lstStyle/>
          <a:p>
            <a:pPr algn="ctr"/>
            <a:r>
              <a:rPr lang="en-US" b="1" dirty="0" smtClean="0"/>
              <a:t>FSO</a:t>
            </a:r>
            <a:endParaRPr lang="en-US" b="1" dirty="0"/>
          </a:p>
        </p:txBody>
      </p:sp>
      <p:sp>
        <p:nvSpPr>
          <p:cNvPr id="43" name="Rectangle 42"/>
          <p:cNvSpPr/>
          <p:nvPr/>
        </p:nvSpPr>
        <p:spPr>
          <a:xfrm>
            <a:off x="628650" y="2114625"/>
            <a:ext cx="1716742" cy="429768"/>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TextBox 43"/>
          <p:cNvSpPr txBox="1"/>
          <p:nvPr/>
        </p:nvSpPr>
        <p:spPr>
          <a:xfrm>
            <a:off x="733676" y="2169205"/>
            <a:ext cx="1623231" cy="307777"/>
          </a:xfrm>
          <a:prstGeom prst="rect">
            <a:avLst/>
          </a:prstGeom>
          <a:noFill/>
        </p:spPr>
        <p:txBody>
          <a:bodyPr wrap="square" rtlCol="0">
            <a:spAutoFit/>
          </a:bodyPr>
          <a:lstStyle/>
          <a:p>
            <a:pPr algn="ctr"/>
            <a:r>
              <a:rPr lang="en-US" sz="1400" b="1" dirty="0" smtClean="0"/>
              <a:t>FSO: 1 – 2 days</a:t>
            </a:r>
            <a:endParaRPr lang="en-US" sz="1400" b="1" dirty="0"/>
          </a:p>
        </p:txBody>
      </p:sp>
      <p:sp>
        <p:nvSpPr>
          <p:cNvPr id="45" name="Rectangle 44"/>
          <p:cNvSpPr/>
          <p:nvPr/>
        </p:nvSpPr>
        <p:spPr>
          <a:xfrm>
            <a:off x="2511238" y="2133600"/>
            <a:ext cx="584949" cy="429768"/>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TextBox 45"/>
          <p:cNvSpPr txBox="1"/>
          <p:nvPr/>
        </p:nvSpPr>
        <p:spPr>
          <a:xfrm>
            <a:off x="2447924" y="2082536"/>
            <a:ext cx="760830" cy="523220"/>
          </a:xfrm>
          <a:prstGeom prst="rect">
            <a:avLst/>
          </a:prstGeom>
          <a:noFill/>
        </p:spPr>
        <p:txBody>
          <a:bodyPr wrap="square" rtlCol="0">
            <a:spAutoFit/>
          </a:bodyPr>
          <a:lstStyle/>
          <a:p>
            <a:pPr algn="ctr"/>
            <a:r>
              <a:rPr lang="en-US" sz="1400" b="1" dirty="0" smtClean="0"/>
              <a:t>ISR: </a:t>
            </a:r>
            <a:br>
              <a:rPr lang="en-US" sz="1400" b="1" dirty="0" smtClean="0"/>
            </a:br>
            <a:r>
              <a:rPr lang="en-US" sz="1400" b="1" dirty="0" smtClean="0"/>
              <a:t>3 days</a:t>
            </a:r>
            <a:endParaRPr lang="en-US" sz="1400" b="1" dirty="0"/>
          </a:p>
        </p:txBody>
      </p:sp>
      <p:sp>
        <p:nvSpPr>
          <p:cNvPr id="47" name="Rectangle 46"/>
          <p:cNvSpPr/>
          <p:nvPr/>
        </p:nvSpPr>
        <p:spPr>
          <a:xfrm>
            <a:off x="3190038" y="2133600"/>
            <a:ext cx="1784535" cy="429768"/>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TextBox 47"/>
          <p:cNvSpPr txBox="1"/>
          <p:nvPr/>
        </p:nvSpPr>
        <p:spPr>
          <a:xfrm>
            <a:off x="3195048" y="2175301"/>
            <a:ext cx="1623231" cy="307777"/>
          </a:xfrm>
          <a:prstGeom prst="rect">
            <a:avLst/>
          </a:prstGeom>
          <a:noFill/>
        </p:spPr>
        <p:txBody>
          <a:bodyPr wrap="square" rtlCol="0">
            <a:spAutoFit/>
          </a:bodyPr>
          <a:lstStyle/>
          <a:p>
            <a:pPr algn="ctr"/>
            <a:r>
              <a:rPr lang="en-US" sz="1400" b="1" dirty="0" smtClean="0"/>
              <a:t>FSO: 15 days</a:t>
            </a:r>
            <a:endParaRPr lang="en-US" sz="1400" b="1" dirty="0"/>
          </a:p>
        </p:txBody>
      </p:sp>
      <p:sp>
        <p:nvSpPr>
          <p:cNvPr id="49" name="Rectangle 48"/>
          <p:cNvSpPr/>
          <p:nvPr/>
        </p:nvSpPr>
        <p:spPr>
          <a:xfrm>
            <a:off x="5070350" y="2133600"/>
            <a:ext cx="663388" cy="429768"/>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TextBox 49"/>
          <p:cNvSpPr txBox="1"/>
          <p:nvPr/>
        </p:nvSpPr>
        <p:spPr>
          <a:xfrm>
            <a:off x="5052734" y="2086874"/>
            <a:ext cx="721165" cy="523220"/>
          </a:xfrm>
          <a:prstGeom prst="rect">
            <a:avLst/>
          </a:prstGeom>
          <a:noFill/>
        </p:spPr>
        <p:txBody>
          <a:bodyPr wrap="square" rtlCol="0">
            <a:spAutoFit/>
          </a:bodyPr>
          <a:lstStyle/>
          <a:p>
            <a:pPr algn="ctr"/>
            <a:r>
              <a:rPr lang="en-US" sz="1400" b="1" dirty="0" smtClean="0"/>
              <a:t>ISR: 5 days</a:t>
            </a:r>
            <a:endParaRPr lang="en-US" sz="1400" b="1" dirty="0"/>
          </a:p>
        </p:txBody>
      </p:sp>
      <p:sp>
        <p:nvSpPr>
          <p:cNvPr id="51" name="Rectangle 50"/>
          <p:cNvSpPr/>
          <p:nvPr/>
        </p:nvSpPr>
        <p:spPr>
          <a:xfrm>
            <a:off x="5802969" y="2114625"/>
            <a:ext cx="1016372" cy="429768"/>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p:cNvSpPr txBox="1"/>
          <p:nvPr/>
        </p:nvSpPr>
        <p:spPr>
          <a:xfrm>
            <a:off x="5800194" y="2067579"/>
            <a:ext cx="1058902" cy="523220"/>
          </a:xfrm>
          <a:prstGeom prst="rect">
            <a:avLst/>
          </a:prstGeom>
          <a:noFill/>
        </p:spPr>
        <p:txBody>
          <a:bodyPr wrap="square" rtlCol="0">
            <a:spAutoFit/>
          </a:bodyPr>
          <a:lstStyle/>
          <a:p>
            <a:pPr algn="ctr"/>
            <a:r>
              <a:rPr lang="en-US" sz="1400" b="1" dirty="0" smtClean="0"/>
              <a:t>FOC: </a:t>
            </a:r>
            <a:br>
              <a:rPr lang="en-US" sz="1400" b="1" dirty="0" smtClean="0"/>
            </a:br>
            <a:r>
              <a:rPr lang="en-US" sz="1400" b="1" dirty="0" smtClean="0"/>
              <a:t>5 days</a:t>
            </a:r>
            <a:endParaRPr lang="en-US" sz="1400" b="1" dirty="0"/>
          </a:p>
        </p:txBody>
      </p:sp>
      <p:pic>
        <p:nvPicPr>
          <p:cNvPr id="1026" name="Picture 2" descr="D:\Users\Dustin.Sievers\Desktop\NCMS National\Security Violations\2015-04-08\ISR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2424" y="4037644"/>
            <a:ext cx="1809750" cy="1428750"/>
          </a:xfrm>
          <a:prstGeom prst="rect">
            <a:avLst/>
          </a:prstGeom>
          <a:noFill/>
          <a:ln w="19050">
            <a:solidFill>
              <a:schemeClr val="accent2"/>
            </a:solidFill>
          </a:ln>
          <a:extLst>
            <a:ext uri="{909E8E84-426E-40DD-AFC4-6F175D3DCCD1}">
              <a14:hiddenFill xmlns:a14="http://schemas.microsoft.com/office/drawing/2010/main">
                <a:solidFill>
                  <a:srgbClr val="FFFFFF"/>
                </a:solidFill>
              </a14:hiddenFill>
            </a:ext>
          </a:extLst>
        </p:spPr>
      </p:pic>
      <p:pic>
        <p:nvPicPr>
          <p:cNvPr id="53" name="Picture 2" descr="D:\Users\Dustin.Sievers\Desktop\NCMS National\Security Violations\2015-04-08\office-worker-low.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16868" y="3934801"/>
            <a:ext cx="2571156" cy="1717675"/>
          </a:xfrm>
          <a:prstGeom prst="rect">
            <a:avLst/>
          </a:prstGeom>
          <a:noFill/>
          <a:ln w="1905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000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Conducting a Preliminary Inquiry</a:t>
            </a:r>
            <a:endParaRPr lang="en-US" dirty="0"/>
          </a:p>
        </p:txBody>
      </p:sp>
      <p:sp>
        <p:nvSpPr>
          <p:cNvPr id="4" name="Rectangle 3"/>
          <p:cNvSpPr/>
          <p:nvPr/>
        </p:nvSpPr>
        <p:spPr>
          <a:xfrm>
            <a:off x="1545292" y="2102405"/>
            <a:ext cx="990600" cy="762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803713"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062134"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320555"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578976"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837397" y="2102405"/>
            <a:ext cx="990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Explosion 1 9"/>
          <p:cNvSpPr/>
          <p:nvPr/>
        </p:nvSpPr>
        <p:spPr>
          <a:xfrm>
            <a:off x="286871" y="1988105"/>
            <a:ext cx="1066800" cy="9906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63071" y="2253019"/>
            <a:ext cx="914400" cy="430887"/>
          </a:xfrm>
          <a:prstGeom prst="rect">
            <a:avLst/>
          </a:prstGeom>
          <a:noFill/>
        </p:spPr>
        <p:txBody>
          <a:bodyPr wrap="square" rtlCol="0">
            <a:spAutoFit/>
          </a:bodyPr>
          <a:lstStyle/>
          <a:p>
            <a:pPr algn="ctr"/>
            <a:r>
              <a:rPr lang="en-US" sz="1100" b="1" dirty="0" smtClean="0"/>
              <a:t>Security </a:t>
            </a:r>
            <a:br>
              <a:rPr lang="en-US" sz="1100" b="1" dirty="0" smtClean="0"/>
            </a:br>
            <a:r>
              <a:rPr lang="en-US" sz="1100" b="1" dirty="0" smtClean="0"/>
              <a:t>Violation</a:t>
            </a:r>
            <a:endParaRPr lang="en-US" sz="1100" b="1" dirty="0"/>
          </a:p>
        </p:txBody>
      </p:sp>
      <p:pic>
        <p:nvPicPr>
          <p:cNvPr id="12" name="Picture 2" descr="C:\Users\cescribano\AppData\Local\Microsoft\Windows\Temporary Internet Files\Content.IE5\OM3GJWGX\MC90043382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9871" y="1856493"/>
            <a:ext cx="491823" cy="4918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487021" y="2348316"/>
            <a:ext cx="1107142" cy="430887"/>
          </a:xfrm>
          <a:prstGeom prst="rect">
            <a:avLst/>
          </a:prstGeom>
          <a:noFill/>
        </p:spPr>
        <p:txBody>
          <a:bodyPr wrap="square" rtlCol="0">
            <a:spAutoFit/>
          </a:bodyPr>
          <a:lstStyle/>
          <a:p>
            <a:pPr algn="ctr"/>
            <a:r>
              <a:rPr lang="en-US" sz="1100" b="1" dirty="0" smtClean="0"/>
              <a:t>Preliminary </a:t>
            </a:r>
            <a:br>
              <a:rPr lang="en-US" sz="1100" b="1" dirty="0" smtClean="0"/>
            </a:br>
            <a:r>
              <a:rPr lang="en-US" sz="1100" b="1" dirty="0" smtClean="0"/>
              <a:t>Inquiry</a:t>
            </a:r>
            <a:endParaRPr lang="en-US" sz="1100" b="1" dirty="0"/>
          </a:p>
        </p:txBody>
      </p:sp>
      <p:sp>
        <p:nvSpPr>
          <p:cNvPr id="14" name="TextBox 13"/>
          <p:cNvSpPr txBox="1"/>
          <p:nvPr/>
        </p:nvSpPr>
        <p:spPr>
          <a:xfrm>
            <a:off x="3074896" y="2348316"/>
            <a:ext cx="740708" cy="430887"/>
          </a:xfrm>
          <a:prstGeom prst="rect">
            <a:avLst/>
          </a:prstGeom>
          <a:noFill/>
        </p:spPr>
        <p:txBody>
          <a:bodyPr wrap="square" rtlCol="0">
            <a:spAutoFit/>
          </a:bodyPr>
          <a:lstStyle/>
          <a:p>
            <a:pPr algn="ctr"/>
            <a:r>
              <a:rPr lang="en-US" sz="1100" b="1" dirty="0" smtClean="0"/>
              <a:t>Initial Report</a:t>
            </a:r>
            <a:endParaRPr lang="en-US" sz="1100" b="1" dirty="0"/>
          </a:p>
        </p:txBody>
      </p:sp>
      <p:sp>
        <p:nvSpPr>
          <p:cNvPr id="15" name="Documents"/>
          <p:cNvSpPr>
            <a:spLocks noEditPoints="1" noChangeArrowheads="1"/>
          </p:cNvSpPr>
          <p:nvPr/>
        </p:nvSpPr>
        <p:spPr bwMode="auto">
          <a:xfrm>
            <a:off x="2688293" y="1997303"/>
            <a:ext cx="386603" cy="51500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16" name="Picture 2" descr="C:\Users\cescribano\AppData\Local\Microsoft\Windows\Temporary Internet Files\Content.IE5\OM3GJWGX\MC90043382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8271" y="1927593"/>
            <a:ext cx="491823" cy="49182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006665" y="2212224"/>
            <a:ext cx="1177179" cy="600164"/>
          </a:xfrm>
          <a:prstGeom prst="rect">
            <a:avLst/>
          </a:prstGeom>
          <a:noFill/>
        </p:spPr>
        <p:txBody>
          <a:bodyPr wrap="square" rtlCol="0">
            <a:spAutoFit/>
          </a:bodyPr>
          <a:lstStyle/>
          <a:p>
            <a:pPr algn="ctr"/>
            <a:r>
              <a:rPr lang="en-US" sz="1100" b="1" dirty="0" smtClean="0"/>
              <a:t>Inquiry</a:t>
            </a:r>
          </a:p>
          <a:p>
            <a:pPr algn="ctr"/>
            <a:r>
              <a:rPr lang="en-US" sz="1100" b="1" dirty="0" smtClean="0"/>
              <a:t> and Determination</a:t>
            </a:r>
            <a:endParaRPr lang="en-US" sz="1100" b="1" dirty="0"/>
          </a:p>
        </p:txBody>
      </p:sp>
      <p:sp>
        <p:nvSpPr>
          <p:cNvPr id="18" name="TextBox 17"/>
          <p:cNvSpPr txBox="1"/>
          <p:nvPr/>
        </p:nvSpPr>
        <p:spPr>
          <a:xfrm>
            <a:off x="5570447" y="2292905"/>
            <a:ext cx="740708" cy="430887"/>
          </a:xfrm>
          <a:prstGeom prst="rect">
            <a:avLst/>
          </a:prstGeom>
          <a:noFill/>
        </p:spPr>
        <p:txBody>
          <a:bodyPr wrap="square" rtlCol="0">
            <a:spAutoFit/>
          </a:bodyPr>
          <a:lstStyle/>
          <a:p>
            <a:pPr algn="ctr"/>
            <a:r>
              <a:rPr lang="en-US" sz="1100" b="1" dirty="0" smtClean="0"/>
              <a:t>Final Report</a:t>
            </a:r>
            <a:endParaRPr lang="en-US" sz="1100" b="1" dirty="0"/>
          </a:p>
        </p:txBody>
      </p:sp>
      <p:sp>
        <p:nvSpPr>
          <p:cNvPr id="19" name="Documents"/>
          <p:cNvSpPr>
            <a:spLocks noEditPoints="1" noChangeArrowheads="1"/>
          </p:cNvSpPr>
          <p:nvPr/>
        </p:nvSpPr>
        <p:spPr bwMode="auto">
          <a:xfrm>
            <a:off x="5183844" y="2005742"/>
            <a:ext cx="386603" cy="51500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20" name="Picture 4" descr="C:\Users\cescribano\AppData\Local\Microsoft\Windows\Temporary Internet Files\Content.IE5\CAX0ZOPU\MC90043253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120" y="1966282"/>
            <a:ext cx="628820" cy="43172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578976" y="2136024"/>
            <a:ext cx="990600" cy="600164"/>
          </a:xfrm>
          <a:prstGeom prst="rect">
            <a:avLst/>
          </a:prstGeom>
          <a:noFill/>
        </p:spPr>
        <p:txBody>
          <a:bodyPr wrap="square" rtlCol="0">
            <a:spAutoFit/>
          </a:bodyPr>
          <a:lstStyle/>
          <a:p>
            <a:pPr algn="ctr"/>
            <a:r>
              <a:rPr lang="en-US" sz="1100" b="1" dirty="0" smtClean="0"/>
              <a:t>Field Office Chief Approval</a:t>
            </a:r>
            <a:endParaRPr lang="en-US" sz="1100" b="1" dirty="0"/>
          </a:p>
        </p:txBody>
      </p:sp>
      <p:pic>
        <p:nvPicPr>
          <p:cNvPr id="22" name="Picture 5" descr="C:\Users\cescribano\AppData\Local\Microsoft\Windows\Temporary Internet Files\Content.IE5\OM3GJWGX\MC90043476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8271" y="1763116"/>
            <a:ext cx="838057" cy="83805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962343" y="2296862"/>
            <a:ext cx="865654" cy="430887"/>
          </a:xfrm>
          <a:prstGeom prst="rect">
            <a:avLst/>
          </a:prstGeom>
          <a:noFill/>
        </p:spPr>
        <p:txBody>
          <a:bodyPr wrap="square" rtlCol="0">
            <a:spAutoFit/>
          </a:bodyPr>
          <a:lstStyle/>
          <a:p>
            <a:pPr algn="ctr"/>
            <a:r>
              <a:rPr lang="en-US" sz="1100" b="1" dirty="0" smtClean="0"/>
              <a:t>Violation Closure</a:t>
            </a:r>
            <a:endParaRPr lang="en-US" sz="1100" b="1" dirty="0"/>
          </a:p>
        </p:txBody>
      </p:sp>
      <p:sp>
        <p:nvSpPr>
          <p:cNvPr id="24" name="Right Arrow 23"/>
          <p:cNvSpPr/>
          <p:nvPr/>
        </p:nvSpPr>
        <p:spPr>
          <a:xfrm>
            <a:off x="1353671" y="2470248"/>
            <a:ext cx="228600"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a:off x="2550460" y="2470248"/>
            <a:ext cx="228600"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5"/>
          <p:cNvSpPr/>
          <p:nvPr/>
        </p:nvSpPr>
        <p:spPr>
          <a:xfrm>
            <a:off x="3815604" y="2470248"/>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26"/>
          <p:cNvSpPr/>
          <p:nvPr/>
        </p:nvSpPr>
        <p:spPr>
          <a:xfrm>
            <a:off x="5080748" y="2470248"/>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Arrow 27"/>
          <p:cNvSpPr/>
          <p:nvPr/>
        </p:nvSpPr>
        <p:spPr>
          <a:xfrm>
            <a:off x="6345892" y="2470248"/>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Arrow 28"/>
          <p:cNvSpPr/>
          <p:nvPr/>
        </p:nvSpPr>
        <p:spPr>
          <a:xfrm>
            <a:off x="7611036" y="2470248"/>
            <a:ext cx="266702"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3179737" y="2864405"/>
            <a:ext cx="1169895" cy="461665"/>
          </a:xfrm>
          <a:prstGeom prst="rect">
            <a:avLst/>
          </a:prstGeom>
          <a:noFill/>
        </p:spPr>
        <p:txBody>
          <a:bodyPr wrap="square" rtlCol="0">
            <a:spAutoFit/>
          </a:bodyPr>
          <a:lstStyle/>
          <a:p>
            <a:r>
              <a:rPr lang="en-US" sz="1200" dirty="0" smtClean="0"/>
              <a:t>ISR has </a:t>
            </a:r>
            <a:r>
              <a:rPr lang="en-US" sz="1200" b="1" dirty="0" smtClean="0"/>
              <a:t>3 days </a:t>
            </a:r>
            <a:r>
              <a:rPr lang="en-US" sz="1200" dirty="0" smtClean="0"/>
              <a:t>to process</a:t>
            </a:r>
            <a:endParaRPr lang="en-US" sz="1200" dirty="0"/>
          </a:p>
        </p:txBody>
      </p:sp>
      <p:cxnSp>
        <p:nvCxnSpPr>
          <p:cNvPr id="34" name="Straight Connector 33"/>
          <p:cNvCxnSpPr>
            <a:stCxn id="4" idx="2"/>
          </p:cNvCxnSpPr>
          <p:nvPr/>
        </p:nvCxnSpPr>
        <p:spPr>
          <a:xfrm>
            <a:off x="2040592" y="2864405"/>
            <a:ext cx="0" cy="891539"/>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3234600" y="3599199"/>
            <a:ext cx="2535719" cy="2031325"/>
          </a:xfrm>
          <a:prstGeom prst="rect">
            <a:avLst/>
          </a:prstGeom>
        </p:spPr>
        <p:txBody>
          <a:bodyPr wrap="square">
            <a:spAutoFit/>
          </a:bodyPr>
          <a:lstStyle/>
          <a:p>
            <a:pPr marL="285750" indent="-285750">
              <a:buFont typeface="Arial" panose="020B0604020202020204" pitchFamily="34" charset="0"/>
              <a:buChar char="•"/>
            </a:pPr>
            <a:r>
              <a:rPr lang="en-US" sz="1400" dirty="0" smtClean="0"/>
              <a:t>Secure classified information </a:t>
            </a:r>
          </a:p>
          <a:p>
            <a:pPr marL="285750" indent="-285750">
              <a:buFont typeface="Arial" panose="020B0604020202020204" pitchFamily="34" charset="0"/>
              <a:buChar char="•"/>
            </a:pPr>
            <a:r>
              <a:rPr lang="en-US" sz="1400" dirty="0"/>
              <a:t>G</a:t>
            </a:r>
            <a:r>
              <a:rPr lang="en-US" sz="1400" dirty="0" smtClean="0"/>
              <a:t>ather facts</a:t>
            </a:r>
          </a:p>
          <a:p>
            <a:pPr marL="285750" indent="-285750">
              <a:buFont typeface="Arial" panose="020B0604020202020204" pitchFamily="34" charset="0"/>
              <a:buChar char="•"/>
            </a:pPr>
            <a:r>
              <a:rPr lang="en-US" sz="1400" dirty="0"/>
              <a:t>D</a:t>
            </a:r>
            <a:r>
              <a:rPr lang="en-US" sz="1400" dirty="0" smtClean="0"/>
              <a:t>etermine </a:t>
            </a:r>
            <a:r>
              <a:rPr lang="en-US" sz="1400" dirty="0"/>
              <a:t>if </a:t>
            </a:r>
            <a:r>
              <a:rPr lang="en-US" sz="1400" i="1" dirty="0" smtClean="0"/>
              <a:t>loss</a:t>
            </a:r>
            <a:r>
              <a:rPr lang="en-US" sz="1400" i="1" dirty="0"/>
              <a:t>, compromise or suspected </a:t>
            </a:r>
            <a:r>
              <a:rPr lang="en-US" sz="1400" i="1" dirty="0" smtClean="0"/>
              <a:t>compromise</a:t>
            </a:r>
            <a:endParaRPr lang="en-US" sz="1400" dirty="0" smtClean="0"/>
          </a:p>
          <a:p>
            <a:pPr marL="285750" indent="-285750">
              <a:buFont typeface="Arial" panose="020B0604020202020204" pitchFamily="34" charset="0"/>
              <a:buChar char="•"/>
            </a:pPr>
            <a:r>
              <a:rPr lang="en-US" sz="1400" dirty="0"/>
              <a:t>I</a:t>
            </a:r>
            <a:r>
              <a:rPr lang="en-US" sz="1400" dirty="0" smtClean="0"/>
              <a:t>dentify vulnerabilities </a:t>
            </a:r>
            <a:r>
              <a:rPr lang="en-US" sz="1400" dirty="0"/>
              <a:t>or continuing risk </a:t>
            </a:r>
            <a:endParaRPr lang="en-US" sz="1400" dirty="0" smtClean="0"/>
          </a:p>
          <a:p>
            <a:pPr marL="285750" indent="-285750">
              <a:buFont typeface="Arial" panose="020B0604020202020204" pitchFamily="34" charset="0"/>
              <a:buChar char="•"/>
            </a:pPr>
            <a:r>
              <a:rPr lang="en-US" sz="1400" dirty="0" smtClean="0"/>
              <a:t>Identify those involved</a:t>
            </a:r>
            <a:endParaRPr lang="en-US" sz="1400" dirty="0"/>
          </a:p>
        </p:txBody>
      </p:sp>
      <p:cxnSp>
        <p:nvCxnSpPr>
          <p:cNvPr id="38" name="Straight Arrow Connector 37"/>
          <p:cNvCxnSpPr>
            <a:stCxn id="37" idx="3"/>
          </p:cNvCxnSpPr>
          <p:nvPr/>
        </p:nvCxnSpPr>
        <p:spPr>
          <a:xfrm flipV="1">
            <a:off x="5770319" y="3657600"/>
            <a:ext cx="1178621" cy="95726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37" idx="3"/>
          </p:cNvCxnSpPr>
          <p:nvPr/>
        </p:nvCxnSpPr>
        <p:spPr>
          <a:xfrm>
            <a:off x="5770319" y="4614862"/>
            <a:ext cx="1974068" cy="101566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5334000" y="3439180"/>
            <a:ext cx="1423146" cy="523220"/>
          </a:xfrm>
          <a:prstGeom prst="rect">
            <a:avLst/>
          </a:prstGeom>
          <a:noFill/>
        </p:spPr>
        <p:txBody>
          <a:bodyPr wrap="square" rtlCol="0">
            <a:spAutoFit/>
          </a:bodyPr>
          <a:lstStyle/>
          <a:p>
            <a:pPr algn="r"/>
            <a:r>
              <a:rPr lang="en-US" sz="1400" b="1" dirty="0" smtClean="0"/>
              <a:t>No Compromise</a:t>
            </a:r>
            <a:endParaRPr lang="en-US" sz="1400" b="1" dirty="0"/>
          </a:p>
        </p:txBody>
      </p:sp>
      <p:sp>
        <p:nvSpPr>
          <p:cNvPr id="43" name="TextBox 42"/>
          <p:cNvSpPr txBox="1"/>
          <p:nvPr/>
        </p:nvSpPr>
        <p:spPr>
          <a:xfrm>
            <a:off x="5651130" y="5181599"/>
            <a:ext cx="1423146" cy="307777"/>
          </a:xfrm>
          <a:prstGeom prst="rect">
            <a:avLst/>
          </a:prstGeom>
          <a:noFill/>
        </p:spPr>
        <p:txBody>
          <a:bodyPr wrap="square" rtlCol="0">
            <a:spAutoFit/>
          </a:bodyPr>
          <a:lstStyle/>
          <a:p>
            <a:pPr algn="r"/>
            <a:r>
              <a:rPr lang="en-US" sz="1400" b="1" dirty="0" smtClean="0"/>
              <a:t>Compromise</a:t>
            </a:r>
            <a:endParaRPr lang="en-US" sz="1400" b="1" dirty="0"/>
          </a:p>
        </p:txBody>
      </p:sp>
      <p:sp>
        <p:nvSpPr>
          <p:cNvPr id="45" name="Rectangle 44"/>
          <p:cNvSpPr/>
          <p:nvPr/>
        </p:nvSpPr>
        <p:spPr>
          <a:xfrm>
            <a:off x="6757146" y="4290695"/>
            <a:ext cx="2251263" cy="954107"/>
          </a:xfrm>
          <a:prstGeom prst="rect">
            <a:avLst/>
          </a:prstGeom>
        </p:spPr>
        <p:txBody>
          <a:bodyPr wrap="square">
            <a:spAutoFit/>
          </a:bodyPr>
          <a:lstStyle/>
          <a:p>
            <a:pPr marL="285750" indent="-285750">
              <a:buFont typeface="Arial" panose="020B0604020202020204" pitchFamily="34" charset="0"/>
              <a:buChar char="•"/>
            </a:pPr>
            <a:r>
              <a:rPr lang="en-US" sz="1400" dirty="0" smtClean="0"/>
              <a:t>Finalize and retain report</a:t>
            </a:r>
          </a:p>
          <a:p>
            <a:pPr marL="285750" indent="-285750">
              <a:buFont typeface="Arial" panose="020B0604020202020204" pitchFamily="34" charset="0"/>
              <a:buChar char="•"/>
            </a:pPr>
            <a:r>
              <a:rPr lang="en-US" sz="1400" dirty="0" smtClean="0"/>
              <a:t>Submit culpability report</a:t>
            </a:r>
            <a:endParaRPr lang="en-US" sz="1400" dirty="0"/>
          </a:p>
        </p:txBody>
      </p:sp>
      <p:sp>
        <p:nvSpPr>
          <p:cNvPr id="42" name="TextBox 41"/>
          <p:cNvSpPr txBox="1"/>
          <p:nvPr/>
        </p:nvSpPr>
        <p:spPr>
          <a:xfrm>
            <a:off x="820271" y="5630524"/>
            <a:ext cx="1465729" cy="369332"/>
          </a:xfrm>
          <a:prstGeom prst="rect">
            <a:avLst/>
          </a:prstGeom>
          <a:noFill/>
        </p:spPr>
        <p:txBody>
          <a:bodyPr wrap="square" rtlCol="0">
            <a:spAutoFit/>
          </a:bodyPr>
          <a:lstStyle/>
          <a:p>
            <a:pPr algn="ctr"/>
            <a:r>
              <a:rPr lang="en-US" b="1" dirty="0" smtClean="0"/>
              <a:t>FSO</a:t>
            </a:r>
            <a:endParaRPr lang="en-US" b="1" dirty="0"/>
          </a:p>
        </p:txBody>
      </p:sp>
      <p:sp>
        <p:nvSpPr>
          <p:cNvPr id="44" name="Rectangle 43"/>
          <p:cNvSpPr/>
          <p:nvPr/>
        </p:nvSpPr>
        <p:spPr>
          <a:xfrm>
            <a:off x="1541748" y="1371600"/>
            <a:ext cx="1716742" cy="429768"/>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TextBox 45"/>
          <p:cNvSpPr txBox="1"/>
          <p:nvPr/>
        </p:nvSpPr>
        <p:spPr>
          <a:xfrm>
            <a:off x="1583642" y="1464485"/>
            <a:ext cx="1623231" cy="307777"/>
          </a:xfrm>
          <a:prstGeom prst="rect">
            <a:avLst/>
          </a:prstGeom>
          <a:noFill/>
        </p:spPr>
        <p:txBody>
          <a:bodyPr wrap="square" rtlCol="0">
            <a:spAutoFit/>
          </a:bodyPr>
          <a:lstStyle/>
          <a:p>
            <a:pPr algn="ctr"/>
            <a:r>
              <a:rPr lang="en-US" sz="1400" b="1" dirty="0" smtClean="0"/>
              <a:t>FSO: 1 – 2 days</a:t>
            </a:r>
            <a:endParaRPr lang="en-US" sz="1400" b="1" dirty="0"/>
          </a:p>
        </p:txBody>
      </p:sp>
      <p:sp>
        <p:nvSpPr>
          <p:cNvPr id="31" name="TextBox 30"/>
          <p:cNvSpPr txBox="1"/>
          <p:nvPr/>
        </p:nvSpPr>
        <p:spPr>
          <a:xfrm>
            <a:off x="7218387" y="5572125"/>
            <a:ext cx="1487912" cy="523220"/>
          </a:xfrm>
          <a:prstGeom prst="rect">
            <a:avLst/>
          </a:prstGeom>
          <a:noFill/>
        </p:spPr>
        <p:txBody>
          <a:bodyPr wrap="square" rtlCol="0">
            <a:spAutoFit/>
          </a:bodyPr>
          <a:lstStyle/>
          <a:p>
            <a:r>
              <a:rPr lang="en-US" sz="1400" dirty="0" smtClean="0"/>
              <a:t>Continue the process</a:t>
            </a:r>
            <a:endParaRPr lang="en-US" sz="1400" dirty="0"/>
          </a:p>
        </p:txBody>
      </p:sp>
      <p:sp>
        <p:nvSpPr>
          <p:cNvPr id="33" name="Rectangle 32"/>
          <p:cNvSpPr/>
          <p:nvPr/>
        </p:nvSpPr>
        <p:spPr>
          <a:xfrm>
            <a:off x="2623299" y="1836750"/>
            <a:ext cx="6385111" cy="1367989"/>
          </a:xfrm>
          <a:prstGeom prst="rect">
            <a:avLst/>
          </a:prstGeom>
          <a:solidFill>
            <a:schemeClr val="bg1">
              <a:lumMod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D:\Users\Dustin.Sievers\Desktop\NCMS National\Security Violations\2015-04-08\filing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3347845"/>
            <a:ext cx="1374436" cy="91935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D:\Users\Dustin.Sievers\Desktop\NCMS National\Security Violations\2015-04-08\office-worker-low.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740" y="3755944"/>
            <a:ext cx="2571156" cy="1717675"/>
          </a:xfrm>
          <a:prstGeom prst="rect">
            <a:avLst/>
          </a:prstGeom>
          <a:noFill/>
          <a:ln w="1905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876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1256</TotalTime>
  <Words>2691</Words>
  <Application>Microsoft Office PowerPoint</Application>
  <PresentationFormat>On-screen Show (4:3)</PresentationFormat>
  <Paragraphs>352</Paragraphs>
  <Slides>23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ＭＳ Ｐゴシック</vt:lpstr>
      <vt:lpstr>Arial</vt:lpstr>
      <vt:lpstr>Calibri</vt:lpstr>
      <vt:lpstr>Century Gothic</vt:lpstr>
      <vt:lpstr>2_Office Theme</vt:lpstr>
      <vt:lpstr>PowerPoint Presentation</vt:lpstr>
      <vt:lpstr>Security Violations</vt:lpstr>
      <vt:lpstr>Introduction and Objectives</vt:lpstr>
      <vt:lpstr>Security Violation</vt:lpstr>
      <vt:lpstr>Mitigate The Risk</vt:lpstr>
      <vt:lpstr>   Types of Security Violations</vt:lpstr>
      <vt:lpstr>Tools needed to complete the Administrative Inquiry (AI)</vt:lpstr>
      <vt:lpstr>The Security Violation Process</vt:lpstr>
      <vt:lpstr>Conducting a Preliminary Inquiry</vt:lpstr>
      <vt:lpstr>Sample of No Compromise</vt:lpstr>
      <vt:lpstr>Submitting an Initial Report</vt:lpstr>
      <vt:lpstr>Initial Report</vt:lpstr>
      <vt:lpstr>Conducting the Inquiry</vt:lpstr>
      <vt:lpstr>Final Report</vt:lpstr>
      <vt:lpstr>Baseline Questions</vt:lpstr>
      <vt:lpstr>Making a Determination</vt:lpstr>
      <vt:lpstr>Filing a Culpability Report</vt:lpstr>
      <vt:lpstr>Reviewing the Final Report</vt:lpstr>
      <vt:lpstr>Sample of Final Report</vt:lpstr>
      <vt:lpstr>Sample of Culpability Report</vt:lpstr>
      <vt:lpstr>Challenges &amp; Reminders</vt:lpstr>
      <vt:lpstr>Consequences of Security Violations</vt:lpstr>
      <vt:lpstr>PowerPoint Presentation</vt:lpstr>
    </vt:vector>
  </TitlesOfParts>
  <Company>DSS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Littles, Troy, CIV,DSS</dc:creator>
  <cp:lastModifiedBy>Gerri Leviston</cp:lastModifiedBy>
  <cp:revision>193</cp:revision>
  <cp:lastPrinted>2013-05-03T16:45:14Z</cp:lastPrinted>
  <dcterms:created xsi:type="dcterms:W3CDTF">2013-03-20T13:15:13Z</dcterms:created>
  <dcterms:modified xsi:type="dcterms:W3CDTF">2016-01-21T16:46:12Z</dcterms:modified>
</cp:coreProperties>
</file>